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432" r:id="rId3"/>
    <p:sldId id="356" r:id="rId4"/>
    <p:sldId id="414" r:id="rId6"/>
    <p:sldId id="456" r:id="rId7"/>
    <p:sldId id="434" r:id="rId8"/>
    <p:sldId id="433" r:id="rId9"/>
    <p:sldId id="438" r:id="rId10"/>
    <p:sldId id="312" r:id="rId11"/>
    <p:sldId id="446" r:id="rId12"/>
    <p:sldId id="393" r:id="rId13"/>
    <p:sldId id="314" r:id="rId14"/>
    <p:sldId id="315" r:id="rId15"/>
    <p:sldId id="316" r:id="rId16"/>
    <p:sldId id="321" r:id="rId17"/>
    <p:sldId id="449" r:id="rId18"/>
    <p:sldId id="322" r:id="rId19"/>
    <p:sldId id="445" r:id="rId20"/>
    <p:sldId id="451" r:id="rId21"/>
    <p:sldId id="452" r:id="rId22"/>
    <p:sldId id="421" r:id="rId23"/>
    <p:sldId id="325" r:id="rId24"/>
    <p:sldId id="326" r:id="rId25"/>
    <p:sldId id="328" r:id="rId26"/>
    <p:sldId id="329" r:id="rId27"/>
    <p:sldId id="330" r:id="rId28"/>
    <p:sldId id="331" r:id="rId29"/>
    <p:sldId id="332" r:id="rId30"/>
    <p:sldId id="333" r:id="rId31"/>
    <p:sldId id="334" r:id="rId32"/>
    <p:sldId id="335" r:id="rId33"/>
    <p:sldId id="336" r:id="rId34"/>
    <p:sldId id="337" r:id="rId35"/>
    <p:sldId id="338" r:id="rId36"/>
    <p:sldId id="339" r:id="rId37"/>
    <p:sldId id="450" r:id="rId38"/>
    <p:sldId id="341" r:id="rId39"/>
    <p:sldId id="444" r:id="rId40"/>
    <p:sldId id="344" r:id="rId41"/>
    <p:sldId id="442" r:id="rId42"/>
    <p:sldId id="457" r:id="rId43"/>
    <p:sldId id="454" r:id="rId44"/>
    <p:sldId id="431" r:id="rId45"/>
    <p:sldId id="347" r:id="rId46"/>
    <p:sldId id="447" r:id="rId47"/>
    <p:sldId id="448" r:id="rId48"/>
    <p:sldId id="410" r:id="rId4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6E1BD"/>
    <a:srgbClr val="FFF2CC"/>
    <a:srgbClr val="00B050"/>
    <a:srgbClr val="FFE7A0"/>
    <a:srgbClr val="FFD6F2"/>
    <a:srgbClr val="9DC3E6"/>
    <a:srgbClr val="93D7A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50" autoAdjust="0"/>
    <p:restoredTop sz="81268" autoAdjust="0"/>
  </p:normalViewPr>
  <p:slideViewPr>
    <p:cSldViewPr snapToGrid="0">
      <p:cViewPr varScale="1">
        <p:scale>
          <a:sx n="98" d="100"/>
          <a:sy n="98" d="100"/>
        </p:scale>
        <p:origin x="840" y="184"/>
      </p:cViewPr>
      <p:guideLst/>
    </p:cSldViewPr>
  </p:slideViewPr>
  <p:outlineViewPr>
    <p:cViewPr>
      <p:scale>
        <a:sx n="33" d="100"/>
        <a:sy n="33" d="100"/>
      </p:scale>
      <p:origin x="0" y="-43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2" Type="http://schemas.openxmlformats.org/officeDocument/2006/relationships/tableStyles" Target="tableStyles.xml"/><Relationship Id="rId51" Type="http://schemas.openxmlformats.org/officeDocument/2006/relationships/viewProps" Target="viewProps.xml"/><Relationship Id="rId50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.tiff>
</file>

<file path=ppt/media/image4.jpe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73CAE3-EB8F-4DF6-A0C8-DA42B82D43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CACB6A-266B-4356-985B-5739962AEBF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0" fontAlgn="auto" hangingPunct="0">
              <a:lnSpc>
                <a:spcPct val="150000"/>
              </a:lnSpc>
              <a:defRPr/>
            </a:pPr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</a:rPr>
              <a:t>效率（可外包、可并行、可自动化生成代码、完善的基础设施）：</a:t>
            </a:r>
            <a:endParaRPr lang="en-US" altLang="zh-CN" sz="1200" b="1" kern="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层级划分、明确边界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：划分表现层、业务逻辑层、微服务层；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表现与业务逻辑彻底分离，表现层使用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React+Redux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的单向数据流研发模式，只负责数据展现和状态扭转；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基于“契约”的研发模式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：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业务逻辑层封装业务逻辑，跟表现层按照表现需求约定协议（契约）；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表现层基于制定好的协议通过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Mock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系统配置假数据，进行开发，不用强依赖业务逻辑层的开发，提高并行度；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业务逻辑层基于契约进行开发，基于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Mock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系统进行自测验证，基于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调试工具高效调试；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抽象业务逻辑层生命周期，自动化生成代码，填空式开发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：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把业务逻辑的开发工作降到最低，只需要填空完成参数加工和回包加工，其他代码完全自动化生成；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完善的基础设施支撑：</a:t>
            </a:r>
            <a:endParaRPr lang="en-US" altLang="zh-CN" sz="1200" b="1" kern="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完善的库：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组件库、业务逻辑库、业务鉴权库、网络请求库、监控库；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完善的工具：构建工具、发布工具、前端本地缓存工具、前端开发调试工具；</a:t>
            </a:r>
            <a:endParaRPr kumimoji="1" lang="en-US" altLang="zh-CN"/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endParaRPr kumimoji="1" lang="en-US" altLang="zh-CN"/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endParaRPr kumimoji="1" lang="en-US" altLang="zh-CN"/>
          </a:p>
          <a:p>
            <a:pPr eaLnBrk="0" fontAlgn="auto" hangingPunct="0">
              <a:lnSpc>
                <a:spcPct val="150000"/>
              </a:lnSpc>
              <a:defRPr/>
            </a:pPr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</a:rPr>
              <a:t>质量（高质量组件、完善的文档、自动化测试日常回归、自动化生成强校验代码）：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高质量组件建设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：提供完善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TestUtilies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单元测试用例的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组件，有单元测试的通用的业务逻辑库建设；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完善文档指引建设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：前端组件库门户建设、健全的文档和指引、直观的培训视频；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高效录制前端功能测试用例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：基于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React+Redux+Jest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的高效前端功能测试录制解决方案，让开发在自测过程中顺带录制好单元测试，可日常回归；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 eaLnBrk="0" fontAlgn="auto" hangingPunct="0">
              <a:lnSpc>
                <a:spcPct val="150000"/>
              </a:lnSpc>
              <a:buFont typeface="Arial" charset="0"/>
              <a:buChar char="•"/>
              <a:defRPr/>
            </a:pP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自动化生成强校验代码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：抽象生命周期，填空式业务逻辑开发，强协议校验，自动化生成非业务逻辑代码；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kern="0" dirty="0">
                <a:latin typeface="Microsoft YaHei" charset="-122"/>
                <a:ea typeface="Microsoft YaHei" charset="-122"/>
                <a:cs typeface="Microsoft YaHei" charset="-122"/>
              </a:rPr>
              <a:t>研究</a:t>
            </a:r>
            <a:r>
              <a:rPr lang="en-US" altLang="zh-CN" kern="0" dirty="0"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kern="0" dirty="0">
                <a:latin typeface="Microsoft YaHei" charset="-122"/>
                <a:ea typeface="Microsoft YaHei" charset="-122"/>
                <a:cs typeface="Microsoft YaHei" charset="-122"/>
              </a:rPr>
              <a:t>源代码发现，当判断浏览器有安装</a:t>
            </a:r>
            <a:r>
              <a:rPr lang="en-US" altLang="zh-CN" kern="0" dirty="0"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kern="0" dirty="0">
                <a:latin typeface="Microsoft YaHei" charset="-122"/>
                <a:ea typeface="Microsoft YaHei" charset="-122"/>
                <a:cs typeface="Microsoft YaHei" charset="-122"/>
              </a:rPr>
              <a:t>调试工具的时候，会往</a:t>
            </a:r>
            <a:r>
              <a:rPr lang="en-US" altLang="zh-CN" b="1">
                <a:latin typeface="Microsoft YaHei" charset="-122"/>
                <a:ea typeface="Microsoft YaHei" charset="-122"/>
                <a:cs typeface="Microsoft YaHei" charset="-122"/>
              </a:rPr>
              <a:t>window .__REACT_DEVTOOLS_GLOBAL_HOOK__</a:t>
            </a:r>
            <a:endParaRPr lang="en-US" altLang="zh-CN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注入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用于创建虚拟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DOM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的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instance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数据对象；</a:t>
            </a:r>
            <a:endParaRPr lang="en-US" altLang="zh-CN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这样可以获取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根组件的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instance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，逐层获取组件类型、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props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>
                <a:latin typeface="Microsoft YaHei" charset="-122"/>
                <a:ea typeface="Microsoft YaHei" charset="-122"/>
                <a:cs typeface="Microsoft YaHei" charset="-122"/>
              </a:rPr>
              <a:t>children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等信息；</a:t>
            </a:r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/>
              <a:t>Jest</a:t>
            </a:r>
            <a:r>
              <a:rPr kumimoji="1" lang="zh-CN" altLang="en-US"/>
              <a:t>：号称</a:t>
            </a:r>
            <a:r>
              <a:rPr kumimoji="1" lang="en-US" altLang="zh-CN"/>
              <a:t>Painless</a:t>
            </a:r>
            <a:r>
              <a:rPr kumimoji="1" lang="zh-CN" altLang="en-US"/>
              <a:t>，但还是得需要开发人员用</a:t>
            </a:r>
            <a:r>
              <a:rPr kumimoji="1" lang="en-US" altLang="zh-CN"/>
              <a:t>react-test-renderer</a:t>
            </a:r>
            <a:r>
              <a:rPr kumimoji="1" lang="zh-CN" altLang="en-US"/>
              <a:t>写测试用例，还是不够</a:t>
            </a:r>
            <a:r>
              <a:rPr kumimoji="1" lang="en-US" altLang="zh-CN"/>
              <a:t>painless</a:t>
            </a:r>
            <a:endParaRPr kumimoji="1"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/>
              <a:t>Jest</a:t>
            </a:r>
            <a:r>
              <a:rPr kumimoji="1" lang="zh-CN" altLang="en-US"/>
              <a:t>：号称</a:t>
            </a:r>
            <a:r>
              <a:rPr kumimoji="1" lang="en-US" altLang="zh-CN"/>
              <a:t>Painless</a:t>
            </a:r>
            <a:r>
              <a:rPr kumimoji="1" lang="zh-CN" altLang="en-US"/>
              <a:t>，但还是得需要开发人员用</a:t>
            </a:r>
            <a:r>
              <a:rPr kumimoji="1" lang="en-US" altLang="zh-CN"/>
              <a:t>react-test-renderer</a:t>
            </a:r>
            <a:r>
              <a:rPr kumimoji="1" lang="zh-CN" altLang="en-US"/>
              <a:t>写测试用例，还是不够</a:t>
            </a:r>
            <a:r>
              <a:rPr kumimoji="1" lang="en-US" altLang="zh-CN"/>
              <a:t>painless</a:t>
            </a:r>
            <a:endParaRPr kumimoji="1"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协议配置模块：</a:t>
            </a:r>
            <a:r>
              <a:rPr lang="zh-CN" altLang="en-US" sz="12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解决表现层和业务逻辑层的协议制定问题、</a:t>
            </a:r>
            <a:r>
              <a:rPr lang="zh-CN" altLang="en-US" sz="1200" b="1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方便前端表现层外包出去</a:t>
            </a:r>
            <a:endParaRPr lang="en-US" altLang="zh-CN" sz="1200" b="1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业务集成模块：通过“抽象、自动化、填空式”极大简化业务逻辑代码开发过程；灵活支持各种业务；</a:t>
            </a:r>
            <a:endParaRPr lang="en-US" altLang="zh-CN" b="1" kern="0" dirty="0">
              <a:latin typeface="微软雅黑" pitchFamily="34" charset="-122"/>
              <a:ea typeface="微软雅黑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kern="0" dirty="0"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组件库：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提供标准的、有完善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TestUtilies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单元测试用例的</a:t>
            </a:r>
            <a:r>
              <a:rPr lang="en-US" altLang="zh-CN" sz="1200" b="1" kern="0" dirty="0">
                <a:latin typeface="微软雅黑" pitchFamily="34" charset="-122"/>
                <a:ea typeface="微软雅黑" pitchFamily="34" charset="-122"/>
              </a:rPr>
              <a:t>React</a:t>
            </a: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b="1" kern="0" dirty="0"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组件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、前端组件库门户建设；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无痛前端单元测试：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提供前端单元测试框架、定单元测试标准，规范前端外包开发工作，</a:t>
            </a:r>
            <a:r>
              <a:rPr lang="zh-CN" altLang="en-US" sz="1200" b="1" kern="0" dirty="0">
                <a:latin typeface="微软雅黑" pitchFamily="34" charset="-122"/>
                <a:ea typeface="微软雅黑" pitchFamily="34" charset="-122"/>
              </a:rPr>
              <a:t>让系统可回归测试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，控制版本变更风险；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完善的配套流程</a:t>
            </a:r>
            <a:endParaRPr lang="zh-CN" altLang="en-US" b="1" kern="0" dirty="0">
              <a:latin typeface="微软雅黑" pitchFamily="34" charset="-122"/>
              <a:ea typeface="微软雅黑" pitchFamily="34" charset="-122"/>
            </a:endParaRPr>
          </a:p>
          <a:p>
            <a:pPr lvl="0" algn="l">
              <a:lnSpc>
                <a:spcPct val="150000"/>
              </a:lnSpc>
            </a:pPr>
            <a:r>
              <a:rPr lang="zh-CN" altLang="en-US" sz="12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完善的需求收集、分配、开发、测试、验收、发布流程</a:t>
            </a:r>
            <a:endParaRPr lang="en-US" altLang="zh-CN" sz="12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推动微服务标准化</a:t>
            </a:r>
            <a:endParaRPr lang="zh-CN" altLang="en-US" b="1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推动底层微服务</a:t>
            </a:r>
            <a:r>
              <a:rPr lang="en-US" altLang="zh-CN" sz="12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PB</a:t>
            </a:r>
            <a:r>
              <a:rPr lang="zh-CN" altLang="en-US" sz="12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协议文档规范化、服务标准化；</a:t>
            </a:r>
            <a:endParaRPr lang="en-US" altLang="zh-CN" sz="12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endParaRPr kumimoji="1" lang="en-US" altLang="zh-CN" sz="12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系统模块关联性管理</a:t>
            </a:r>
            <a:endParaRPr lang="zh-CN" altLang="en-US" b="1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全系统配置化关联管理</a:t>
            </a:r>
            <a:endParaRPr lang="en-US" altLang="zh-CN" sz="12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变更依赖可分析、可追溯</a:t>
            </a:r>
            <a:endParaRPr lang="zh-CN" altLang="en-US" sz="12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方便维护</a:t>
            </a:r>
            <a:endParaRPr lang="zh-CN" altLang="en-US" sz="12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endParaRPr kumimoji="1" lang="en-US" altLang="zh-CN" sz="12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外包人员培训</a:t>
            </a:r>
            <a:endParaRPr lang="zh-CN" altLang="en-US" b="1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树立前端研发标准；</a:t>
            </a:r>
            <a:endParaRPr lang="en-US" altLang="zh-CN" sz="1200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完善的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XPHP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文档建设；</a:t>
            </a:r>
            <a:endParaRPr lang="zh-CN" altLang="en-US" sz="1200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最小技能树培训；</a:t>
            </a:r>
            <a:endParaRPr lang="zh-CN" altLang="en-US" sz="1200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前端知识点培训；</a:t>
            </a:r>
            <a:endParaRPr lang="zh-CN" altLang="en-US" sz="1200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前端编码规范；</a:t>
            </a:r>
            <a:endParaRPr lang="zh-CN" altLang="en-US" sz="1200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endParaRPr kumimoji="1" lang="en-US" altLang="zh-CN" sz="12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前端</a:t>
            </a:r>
            <a:r>
              <a:rPr lang="en-US" altLang="zh-CN" b="1" kern="0" dirty="0">
                <a:latin typeface="微软雅黑" pitchFamily="34" charset="-122"/>
                <a:ea typeface="微软雅黑" pitchFamily="34" charset="-122"/>
              </a:rPr>
              <a:t>SE</a:t>
            </a: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培训</a:t>
            </a:r>
            <a:endParaRPr lang="zh-CN" altLang="en-US" b="1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完善的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SE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新手教程文档和视频，教会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SE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如何在</a:t>
            </a:r>
            <a:r>
              <a:rPr lang="en-US" altLang="zh-CN" sz="1200" kern="0" dirty="0">
                <a:latin typeface="微软雅黑" pitchFamily="34" charset="-122"/>
                <a:ea typeface="微软雅黑" pitchFamily="34" charset="-122"/>
              </a:rPr>
              <a:t>XPHP</a:t>
            </a: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跟外包人员协同开发，完成业务集成工作；</a:t>
            </a:r>
            <a:endParaRPr lang="zh-CN" altLang="en-US" sz="1200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最小技能树培训；</a:t>
            </a:r>
            <a:endParaRPr lang="zh-CN" altLang="en-US" sz="1200" kern="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前端知识点培训；</a:t>
            </a:r>
            <a:endParaRPr kumimoji="1"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让牛逼的人做牛逼的事，让人有所值</a:t>
            </a:r>
            <a:endParaRPr kumimoji="1" lang="en-US" altLang="zh-CN"/>
          </a:p>
          <a:p>
            <a:r>
              <a:rPr kumimoji="1" lang="zh-CN" altLang="en-US"/>
              <a:t>痛点，人很多都在做低价值的事情，如何通过工具让这些人</a:t>
            </a:r>
            <a:endParaRPr kumimoji="1" lang="en-US" altLang="zh-CN"/>
          </a:p>
          <a:p>
            <a:r>
              <a:rPr kumimoji="1" lang="zh-CN" altLang="en-US"/>
              <a:t>让老板付出去的钱获得更多的收益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不要再沉迷于低效忙碌状态、假充实</a:t>
            </a:r>
            <a:endParaRPr kumimoji="1" lang="zh-CN" altLang="en-US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0537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47262"/>
            <a:ext cx="10515600" cy="51297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4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961292"/>
            <a:ext cx="10515600" cy="5215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4611F-F545-4BB4-BD4E-E24E37D0C0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D09C02-0A84-4CD3-94BC-F4B4DB13D203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848975" y="25400"/>
            <a:ext cx="1343025" cy="4095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tiff"/><Relationship Id="rId1" Type="http://schemas.openxmlformats.org/officeDocument/2006/relationships/image" Target="../media/image2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4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hdphoto1.wdp"/><Relationship Id="rId1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1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2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4.jpe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9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4.jpe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 46"/>
          <p:cNvGrpSpPr/>
          <p:nvPr/>
        </p:nvGrpSpPr>
        <p:grpSpPr>
          <a:xfrm>
            <a:off x="521908" y="1021122"/>
            <a:ext cx="11200939" cy="5631173"/>
            <a:chOff x="521908" y="851303"/>
            <a:chExt cx="11200939" cy="5631173"/>
          </a:xfrm>
        </p:grpSpPr>
        <p:sp>
          <p:nvSpPr>
            <p:cNvPr id="48" name="矩形 333"/>
            <p:cNvSpPr/>
            <p:nvPr/>
          </p:nvSpPr>
          <p:spPr>
            <a:xfrm>
              <a:off x="521908" y="1688491"/>
              <a:ext cx="11200939" cy="3958640"/>
            </a:xfrm>
            <a:prstGeom prst="rect">
              <a:avLst/>
            </a:prstGeom>
            <a:gradFill>
              <a:gsLst>
                <a:gs pos="0">
                  <a:srgbClr val="E5F8EC">
                    <a:shade val="30000"/>
                    <a:satMod val="115000"/>
                  </a:srgbClr>
                </a:gs>
                <a:gs pos="25000">
                  <a:schemeClr val="bg1"/>
                </a:gs>
                <a:gs pos="0">
                  <a:srgbClr val="E5F3FF"/>
                </a:gs>
              </a:gsLst>
              <a:lin ang="0" scaled="1"/>
            </a:gra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>
                <a:defRPr/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逻辑层</a:t>
              </a:r>
              <a:endParaRPr lang="zh-CN" altLang="en-US" sz="3200" kern="0" dirty="0">
                <a:latin typeface="微软雅黑" pitchFamily="34" charset="-122"/>
                <a:ea typeface="微软雅黑" pitchFamily="34" charset="-122"/>
              </a:endParaRPr>
            </a:p>
            <a:p>
              <a:pPr>
                <a:defRPr/>
              </a:pP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矩形 333"/>
            <p:cNvSpPr/>
            <p:nvPr/>
          </p:nvSpPr>
          <p:spPr>
            <a:xfrm>
              <a:off x="521908" y="5647130"/>
              <a:ext cx="11200939" cy="835346"/>
            </a:xfrm>
            <a:prstGeom prst="rect">
              <a:avLst/>
            </a:prstGeom>
            <a:gradFill>
              <a:gsLst>
                <a:gs pos="0">
                  <a:srgbClr val="E5F8EC">
                    <a:shade val="30000"/>
                    <a:satMod val="115000"/>
                  </a:srgbClr>
                </a:gs>
                <a:gs pos="25000">
                  <a:schemeClr val="bg1"/>
                </a:gs>
                <a:gs pos="0">
                  <a:srgbClr val="F7E4FF"/>
                </a:gs>
              </a:gsLst>
              <a:lin ang="0" scaled="1"/>
            </a:gra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数据层</a:t>
              </a:r>
              <a:endParaRPr lang="zh-CN" altLang="en-US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矩形 333"/>
            <p:cNvSpPr/>
            <p:nvPr/>
          </p:nvSpPr>
          <p:spPr>
            <a:xfrm>
              <a:off x="521908" y="851303"/>
              <a:ext cx="11200939" cy="837187"/>
            </a:xfrm>
            <a:prstGeom prst="rect">
              <a:avLst/>
            </a:prstGeom>
            <a:gradFill>
              <a:gsLst>
                <a:gs pos="0">
                  <a:srgbClr val="E5F8EC">
                    <a:shade val="30000"/>
                    <a:satMod val="115000"/>
                  </a:srgbClr>
                </a:gs>
                <a:gs pos="25000">
                  <a:schemeClr val="bg1"/>
                </a:gs>
                <a:gs pos="0">
                  <a:srgbClr val="E5F8EC">
                    <a:shade val="100000"/>
                    <a:satMod val="115000"/>
                  </a:srgbClr>
                </a:gs>
              </a:gsLst>
              <a:lin ang="0" scaled="1"/>
            </a:gra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表现层</a:t>
              </a:r>
              <a:endParaRPr lang="zh-CN" altLang="en-US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" name="文本框 1"/>
          <p:cNvSpPr txBox="1"/>
          <p:nvPr/>
        </p:nvSpPr>
        <p:spPr>
          <a:xfrm>
            <a:off x="293688" y="147638"/>
            <a:ext cx="117967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auto" hangingPunct="0">
              <a:defRPr/>
            </a:pP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、抽象“契约式”开发模式、提升沟通合作效率</a:t>
            </a:r>
            <a:endParaRPr lang="en-US" altLang="zh-CN" sz="36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33"/>
          <p:cNvSpPr/>
          <p:nvPr/>
        </p:nvSpPr>
        <p:spPr>
          <a:xfrm>
            <a:off x="2178424" y="1021122"/>
            <a:ext cx="9544422" cy="4795827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t"/>
          <a:lstStyle/>
          <a:p>
            <a:pPr algn="ctr">
              <a:lnSpc>
                <a:spcPct val="150000"/>
              </a:lnSpc>
            </a:pPr>
            <a:r>
              <a:rPr lang="zh-CN" altLang="en-US" sz="3200" b="1" kern="0" dirty="0">
                <a:latin typeface="微软雅黑" pitchFamily="34" charset="-122"/>
                <a:ea typeface="微软雅黑" pitchFamily="34" charset="-122"/>
              </a:rPr>
              <a:t>前端协议配置模块</a:t>
            </a:r>
            <a:endParaRPr lang="zh-CN" altLang="en-US" sz="3200" b="1" kern="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2305100" y="1858308"/>
            <a:ext cx="9271383" cy="3818043"/>
            <a:chOff x="1042283" y="1985902"/>
            <a:chExt cx="7500707" cy="4377806"/>
          </a:xfrm>
        </p:grpSpPr>
        <p:sp>
          <p:nvSpPr>
            <p:cNvPr id="33" name="矩形 333"/>
            <p:cNvSpPr/>
            <p:nvPr/>
          </p:nvSpPr>
          <p:spPr>
            <a:xfrm>
              <a:off x="1042283" y="1985902"/>
              <a:ext cx="3819452" cy="4377806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t"/>
            <a:lstStyle/>
            <a:p>
              <a:pPr algn="ctr">
                <a:lnSpc>
                  <a:spcPct val="150000"/>
                </a:lnSpc>
              </a:pPr>
              <a:r>
                <a:rPr lang="zh-CN" altLang="en-US" sz="2400" b="1" kern="0" dirty="0">
                  <a:latin typeface="微软雅黑" pitchFamily="34" charset="-122"/>
                  <a:ea typeface="微软雅黑" pitchFamily="34" charset="-122"/>
                </a:rPr>
                <a:t>协议管理器</a:t>
              </a:r>
              <a:endParaRPr lang="zh-CN" altLang="en-US" sz="24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矩形 333"/>
            <p:cNvSpPr/>
            <p:nvPr/>
          </p:nvSpPr>
          <p:spPr>
            <a:xfrm>
              <a:off x="4962217" y="1985902"/>
              <a:ext cx="3580773" cy="1420220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400" b="1" kern="0" dirty="0">
                  <a:latin typeface="微软雅黑" pitchFamily="34" charset="-122"/>
                  <a:ea typeface="微软雅黑" pitchFamily="34" charset="-122"/>
                </a:rPr>
                <a:t>文档生成器</a:t>
              </a:r>
              <a:endParaRPr lang="zh-CN" altLang="en-US" sz="24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矩形 333"/>
            <p:cNvSpPr/>
            <p:nvPr/>
          </p:nvSpPr>
          <p:spPr>
            <a:xfrm>
              <a:off x="4962217" y="3558137"/>
              <a:ext cx="3580773" cy="1318292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t"/>
            <a:lstStyle/>
            <a:p>
              <a:pPr algn="ctr">
                <a:lnSpc>
                  <a:spcPct val="150000"/>
                </a:lnSpc>
              </a:pPr>
              <a:r>
                <a:rPr lang="en-US" altLang="zh-CN" sz="2400" b="1" kern="0" dirty="0">
                  <a:latin typeface="微软雅黑" pitchFamily="34" charset="-122"/>
                  <a:ea typeface="微软雅黑" pitchFamily="34" charset="-122"/>
                </a:rPr>
                <a:t>Mock</a:t>
              </a:r>
              <a:r>
                <a:rPr lang="zh-CN" altLang="en-US" sz="2400" b="1" kern="0" dirty="0">
                  <a:latin typeface="微软雅黑" pitchFamily="34" charset="-122"/>
                  <a:ea typeface="微软雅黑" pitchFamily="34" charset="-122"/>
                </a:rPr>
                <a:t>数据配置</a:t>
              </a:r>
              <a:endParaRPr lang="zh-CN" altLang="en-US" sz="24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矩形 333"/>
            <p:cNvSpPr/>
            <p:nvPr/>
          </p:nvSpPr>
          <p:spPr>
            <a:xfrm>
              <a:off x="1244358" y="2707308"/>
              <a:ext cx="3416412" cy="698814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400" b="1" kern="0" dirty="0">
                  <a:latin typeface="微软雅黑" pitchFamily="34" charset="-122"/>
                  <a:ea typeface="微软雅黑" pitchFamily="34" charset="-122"/>
                </a:rPr>
                <a:t>需求配置</a:t>
              </a:r>
              <a:endParaRPr lang="zh-CN" altLang="en-US" sz="2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矩形 333"/>
            <p:cNvSpPr/>
            <p:nvPr/>
          </p:nvSpPr>
          <p:spPr>
            <a:xfrm>
              <a:off x="1389498" y="3737211"/>
              <a:ext cx="3271272" cy="698814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400" b="1" kern="0" dirty="0">
                  <a:latin typeface="微软雅黑" pitchFamily="34" charset="-122"/>
                  <a:ea typeface="微软雅黑" pitchFamily="34" charset="-122"/>
                </a:rPr>
                <a:t>协议配置</a:t>
              </a:r>
              <a:endParaRPr lang="zh-CN" altLang="en-US" sz="2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矩形 333"/>
            <p:cNvSpPr/>
            <p:nvPr/>
          </p:nvSpPr>
          <p:spPr>
            <a:xfrm>
              <a:off x="1599738" y="4767096"/>
              <a:ext cx="810999" cy="461107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1400" kern="0" dirty="0">
                  <a:latin typeface="微软雅黑" pitchFamily="34" charset="-122"/>
                  <a:ea typeface="微软雅黑" pitchFamily="34" charset="-122"/>
                </a:rPr>
                <a:t>请求字段</a:t>
              </a:r>
              <a:endParaRPr lang="zh-CN" altLang="en-US" sz="1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" name="矩形 333"/>
            <p:cNvSpPr/>
            <p:nvPr/>
          </p:nvSpPr>
          <p:spPr>
            <a:xfrm>
              <a:off x="2529792" y="4767096"/>
              <a:ext cx="810999" cy="461107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1400" kern="0" dirty="0">
                  <a:latin typeface="微软雅黑" pitchFamily="34" charset="-122"/>
                  <a:ea typeface="微软雅黑" pitchFamily="34" charset="-122"/>
                </a:rPr>
                <a:t>返回字段</a:t>
              </a:r>
              <a:endParaRPr lang="zh-CN" altLang="en-US" sz="1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1" name="矩形 333"/>
            <p:cNvSpPr/>
            <p:nvPr/>
          </p:nvSpPr>
          <p:spPr>
            <a:xfrm>
              <a:off x="2736829" y="5522889"/>
              <a:ext cx="810999" cy="461107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1400" kern="0" dirty="0">
                  <a:latin typeface="微软雅黑" pitchFamily="34" charset="-122"/>
                  <a:ea typeface="微软雅黑" pitchFamily="34" charset="-122"/>
                </a:rPr>
                <a:t>参数类型</a:t>
              </a:r>
              <a:endParaRPr lang="zh-CN" altLang="en-US" sz="1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矩形 333"/>
            <p:cNvSpPr/>
            <p:nvPr/>
          </p:nvSpPr>
          <p:spPr>
            <a:xfrm>
              <a:off x="1817140" y="5522889"/>
              <a:ext cx="810999" cy="461107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1400" kern="0" dirty="0">
                  <a:latin typeface="微软雅黑" pitchFamily="34" charset="-122"/>
                  <a:ea typeface="微软雅黑" pitchFamily="34" charset="-122"/>
                </a:rPr>
                <a:t>是否必填</a:t>
              </a:r>
              <a:endParaRPr lang="zh-CN" altLang="en-US" sz="1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4" name="矩形 333"/>
            <p:cNvSpPr/>
            <p:nvPr/>
          </p:nvSpPr>
          <p:spPr>
            <a:xfrm>
              <a:off x="3656517" y="5522889"/>
              <a:ext cx="810999" cy="461107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1400" kern="0" dirty="0">
                  <a:latin typeface="微软雅黑" pitchFamily="34" charset="-122"/>
                  <a:ea typeface="微软雅黑" pitchFamily="34" charset="-122"/>
                </a:rPr>
                <a:t>参数说明</a:t>
              </a:r>
              <a:endParaRPr lang="zh-CN" altLang="en-US" sz="1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55" name="肘形连接符 54"/>
            <p:cNvCxnSpPr/>
            <p:nvPr/>
          </p:nvCxnSpPr>
          <p:spPr>
            <a:xfrm rot="16200000" flipH="1">
              <a:off x="944612" y="4880912"/>
              <a:ext cx="1317416" cy="427640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肘形连接符 55"/>
            <p:cNvCxnSpPr/>
            <p:nvPr/>
          </p:nvCxnSpPr>
          <p:spPr>
            <a:xfrm rot="16200000" flipH="1">
              <a:off x="1296796" y="4694708"/>
              <a:ext cx="395643" cy="210239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矩形 333"/>
            <p:cNvSpPr/>
            <p:nvPr/>
          </p:nvSpPr>
          <p:spPr>
            <a:xfrm>
              <a:off x="3459847" y="4767096"/>
              <a:ext cx="810999" cy="461107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1400" kern="0" dirty="0">
                  <a:latin typeface="微软雅黑" pitchFamily="34" charset="-122"/>
                  <a:ea typeface="微软雅黑" pitchFamily="34" charset="-122"/>
                </a:rPr>
                <a:t>契约说明</a:t>
              </a:r>
              <a:endParaRPr lang="zh-CN" altLang="en-US" sz="1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58" name="肘形连接符 57"/>
            <p:cNvCxnSpPr/>
            <p:nvPr/>
          </p:nvCxnSpPr>
          <p:spPr>
            <a:xfrm rot="16200000" flipH="1">
              <a:off x="971791" y="3668910"/>
              <a:ext cx="689162" cy="146253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矩形 333"/>
            <p:cNvSpPr/>
            <p:nvPr/>
          </p:nvSpPr>
          <p:spPr>
            <a:xfrm>
              <a:off x="4962217" y="5028445"/>
              <a:ext cx="3580773" cy="1335263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38431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400" b="1" kern="0" dirty="0">
                  <a:latin typeface="微软雅黑" pitchFamily="34" charset="-122"/>
                  <a:ea typeface="微软雅黑" pitchFamily="34" charset="-122"/>
                </a:rPr>
                <a:t>协议调试器</a:t>
              </a:r>
              <a:endParaRPr lang="zh-CN" altLang="en-US" sz="24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65" name="组 64"/>
            <p:cNvGrpSpPr/>
            <p:nvPr/>
          </p:nvGrpSpPr>
          <p:grpSpPr>
            <a:xfrm>
              <a:off x="5093086" y="4292321"/>
              <a:ext cx="3349611" cy="461107"/>
              <a:chOff x="8135905" y="4693037"/>
              <a:chExt cx="3141909" cy="354718"/>
            </a:xfrm>
          </p:grpSpPr>
          <p:sp>
            <p:nvSpPr>
              <p:cNvPr id="66" name="矩形 333"/>
              <p:cNvSpPr/>
              <p:nvPr/>
            </p:nvSpPr>
            <p:spPr>
              <a:xfrm>
                <a:off x="9245600" y="4693037"/>
                <a:ext cx="1003087" cy="35471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38431"/>
                </a:scheme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/>
                <a:r>
                  <a:rPr lang="zh-CN" altLang="en-US" sz="1400" kern="0" dirty="0">
                    <a:latin typeface="微软雅黑" pitchFamily="34" charset="-122"/>
                    <a:ea typeface="微软雅黑" pitchFamily="34" charset="-122"/>
                  </a:rPr>
                  <a:t>失败数据</a:t>
                </a:r>
                <a:endParaRPr lang="zh-CN" altLang="en-US" sz="14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67" name="矩形 333"/>
              <p:cNvSpPr/>
              <p:nvPr/>
            </p:nvSpPr>
            <p:spPr>
              <a:xfrm>
                <a:off x="10355295" y="4693037"/>
                <a:ext cx="922519" cy="35471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38431"/>
                </a:scheme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/>
                <a:r>
                  <a:rPr lang="zh-CN" altLang="en-US" sz="1400" kern="0" dirty="0">
                    <a:latin typeface="微软雅黑" pitchFamily="34" charset="-122"/>
                    <a:ea typeface="微软雅黑" pitchFamily="34" charset="-122"/>
                  </a:rPr>
                  <a:t>边界数据</a:t>
                </a:r>
                <a:endParaRPr lang="zh-CN" altLang="en-US" sz="14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68" name="矩形 333"/>
              <p:cNvSpPr/>
              <p:nvPr/>
            </p:nvSpPr>
            <p:spPr>
              <a:xfrm>
                <a:off x="8135905" y="4693037"/>
                <a:ext cx="1003087" cy="354718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38431"/>
                </a:scheme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/>
                <a:r>
                  <a:rPr lang="zh-CN" altLang="en-US" sz="1400" kern="0" dirty="0">
                    <a:latin typeface="微软雅黑" pitchFamily="34" charset="-122"/>
                    <a:ea typeface="微软雅黑" pitchFamily="34" charset="-122"/>
                  </a:rPr>
                  <a:t>成功数据</a:t>
                </a:r>
                <a:endParaRPr lang="zh-CN" altLang="en-US" sz="14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09"/>
          <a:stretch>
            <a:fillRect/>
          </a:stretch>
        </p:blipFill>
        <p:spPr>
          <a:xfrm>
            <a:off x="0" y="787335"/>
            <a:ext cx="12192000" cy="606035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93688" y="147638"/>
            <a:ext cx="117967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auto" hangingPunct="0">
              <a:defRPr/>
            </a:pP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、抽象“契约式”开发模式、提升沟通合作效率</a:t>
            </a:r>
            <a:endParaRPr lang="en-US" altLang="zh-CN" sz="3600" b="1" kern="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22158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auto" hangingPunct="0">
              <a:defRPr/>
            </a:pP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、抽象前端请求生命周期，</a:t>
            </a:r>
            <a:r>
              <a:rPr lang="zh-CN" altLang="en-US" sz="3600" b="1" kern="0" dirty="0">
                <a:latin typeface="微软雅黑" pitchFamily="34" charset="-122"/>
                <a:ea typeface="微软雅黑" pitchFamily="34" charset="-122"/>
              </a:rPr>
              <a:t>填空完成业务逻辑开发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521908" y="851303"/>
            <a:ext cx="11200939" cy="5631173"/>
            <a:chOff x="521908" y="851303"/>
            <a:chExt cx="11200939" cy="5631173"/>
          </a:xfrm>
        </p:grpSpPr>
        <p:sp>
          <p:nvSpPr>
            <p:cNvPr id="39" name="矩形 333"/>
            <p:cNvSpPr/>
            <p:nvPr/>
          </p:nvSpPr>
          <p:spPr>
            <a:xfrm>
              <a:off x="521908" y="1688491"/>
              <a:ext cx="11200939" cy="3958640"/>
            </a:xfrm>
            <a:prstGeom prst="rect">
              <a:avLst/>
            </a:prstGeom>
            <a:gradFill>
              <a:gsLst>
                <a:gs pos="0">
                  <a:srgbClr val="E5F8EC">
                    <a:shade val="30000"/>
                    <a:satMod val="115000"/>
                  </a:srgbClr>
                </a:gs>
                <a:gs pos="25000">
                  <a:schemeClr val="bg1"/>
                </a:gs>
                <a:gs pos="0">
                  <a:srgbClr val="E5F3FF"/>
                </a:gs>
              </a:gsLst>
              <a:lin ang="0" scaled="1"/>
            </a:gra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>
                <a:defRPr/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逻辑层</a:t>
              </a:r>
              <a:endParaRPr lang="zh-CN" altLang="en-US" sz="3200" kern="0" dirty="0">
                <a:latin typeface="微软雅黑" pitchFamily="34" charset="-122"/>
                <a:ea typeface="微软雅黑" pitchFamily="34" charset="-122"/>
              </a:endParaRPr>
            </a:p>
            <a:p>
              <a:pPr>
                <a:defRPr/>
              </a:pP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矩形 333"/>
            <p:cNvSpPr/>
            <p:nvPr/>
          </p:nvSpPr>
          <p:spPr>
            <a:xfrm>
              <a:off x="521908" y="5647130"/>
              <a:ext cx="11200939" cy="835346"/>
            </a:xfrm>
            <a:prstGeom prst="rect">
              <a:avLst/>
            </a:prstGeom>
            <a:gradFill>
              <a:gsLst>
                <a:gs pos="0">
                  <a:srgbClr val="E5F8EC">
                    <a:shade val="30000"/>
                    <a:satMod val="115000"/>
                  </a:srgbClr>
                </a:gs>
                <a:gs pos="25000">
                  <a:schemeClr val="bg1"/>
                </a:gs>
                <a:gs pos="0">
                  <a:srgbClr val="F7E4FF"/>
                </a:gs>
              </a:gsLst>
              <a:lin ang="0" scaled="1"/>
            </a:gra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数据层</a:t>
              </a:r>
              <a:endParaRPr lang="zh-CN" altLang="en-US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" name="矩形 333"/>
            <p:cNvSpPr/>
            <p:nvPr/>
          </p:nvSpPr>
          <p:spPr>
            <a:xfrm>
              <a:off x="521908" y="851303"/>
              <a:ext cx="11200939" cy="837187"/>
            </a:xfrm>
            <a:prstGeom prst="rect">
              <a:avLst/>
            </a:prstGeom>
            <a:gradFill>
              <a:gsLst>
                <a:gs pos="0">
                  <a:srgbClr val="E5F8EC">
                    <a:shade val="30000"/>
                    <a:satMod val="115000"/>
                  </a:srgbClr>
                </a:gs>
                <a:gs pos="25000">
                  <a:schemeClr val="bg1"/>
                </a:gs>
                <a:gs pos="0">
                  <a:srgbClr val="E5F8EC">
                    <a:shade val="100000"/>
                    <a:satMod val="115000"/>
                  </a:srgbClr>
                </a:gs>
              </a:gsLst>
              <a:lin ang="0" scaled="1"/>
            </a:gra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表现层</a:t>
              </a:r>
              <a:endParaRPr lang="zh-CN" altLang="en-US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3" name="矩形 333"/>
          <p:cNvSpPr/>
          <p:nvPr/>
        </p:nvSpPr>
        <p:spPr>
          <a:xfrm>
            <a:off x="2191872" y="982132"/>
            <a:ext cx="9389649" cy="602759"/>
          </a:xfrm>
          <a:prstGeom prst="rect">
            <a:avLst/>
          </a:prstGeom>
          <a:solidFill>
            <a:srgbClr val="BAE8CC">
              <a:alpha val="90196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000" b="1" kern="0" dirty="0">
                <a:latin typeface="微软雅黑" pitchFamily="34" charset="-122"/>
                <a:ea typeface="微软雅黑" pitchFamily="34" charset="-122"/>
              </a:rPr>
              <a:t>前端请求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333"/>
          <p:cNvSpPr/>
          <p:nvPr/>
        </p:nvSpPr>
        <p:spPr>
          <a:xfrm>
            <a:off x="4579962" y="5756018"/>
            <a:ext cx="2264710" cy="6375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HTTP</a:t>
            </a:r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</a:rPr>
              <a:t>／</a:t>
            </a:r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HTTPS</a:t>
            </a:r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</a:rPr>
              <a:t>接口</a:t>
            </a:r>
            <a:endParaRPr lang="zh-CN" altLang="en-US" sz="1200" kern="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5" name="肘形连接符 49"/>
          <p:cNvCxnSpPr/>
          <p:nvPr/>
        </p:nvCxnSpPr>
        <p:spPr>
          <a:xfrm>
            <a:off x="5712317" y="5094860"/>
            <a:ext cx="1" cy="661158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333"/>
          <p:cNvSpPr/>
          <p:nvPr/>
        </p:nvSpPr>
        <p:spPr>
          <a:xfrm>
            <a:off x="9318613" y="5754722"/>
            <a:ext cx="2265602" cy="638853"/>
          </a:xfrm>
          <a:prstGeom prst="rect">
            <a:avLst/>
          </a:prstGeom>
          <a:solidFill>
            <a:srgbClr val="E9CBFE"/>
          </a:solidFill>
          <a:ln w="9525">
            <a:solidFill>
              <a:schemeClr val="tx1"/>
            </a:solidFill>
            <a:prstDash val="dash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/>
            <a:r>
              <a:rPr lang="en-US" altLang="zh-CN" sz="1600" b="1" kern="0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RESTful</a:t>
            </a:r>
            <a:r>
              <a:rPr lang="zh-CN" altLang="en-US" sz="1600" b="1" kern="0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b="1" kern="0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PHP</a:t>
            </a:r>
            <a:r>
              <a:rPr lang="zh-CN" altLang="en-US" sz="1600" b="1" kern="0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b="1" kern="0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Svr</a:t>
            </a:r>
            <a:endParaRPr lang="en-US" altLang="zh-CN" sz="1600" b="1" kern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7" name="肘形连接符 97"/>
          <p:cNvCxnSpPr/>
          <p:nvPr/>
        </p:nvCxnSpPr>
        <p:spPr>
          <a:xfrm>
            <a:off x="10451414" y="5094860"/>
            <a:ext cx="0" cy="659862"/>
          </a:xfrm>
          <a:prstGeom prst="straightConnector1">
            <a:avLst/>
          </a:prstGeom>
          <a:ln w="57150">
            <a:solidFill>
              <a:srgbClr val="D883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333"/>
          <p:cNvSpPr/>
          <p:nvPr/>
        </p:nvSpPr>
        <p:spPr>
          <a:xfrm>
            <a:off x="2205648" y="5740282"/>
            <a:ext cx="2260149" cy="640593"/>
          </a:xfrm>
          <a:prstGeom prst="rect">
            <a:avLst/>
          </a:prstGeom>
          <a:solidFill>
            <a:srgbClr val="00B050">
              <a:alpha val="38431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Svrkit</a:t>
            </a:r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Svr</a:t>
            </a:r>
            <a:endParaRPr lang="zh-CN" altLang="en-US" sz="1600" b="1" kern="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200" kern="0" dirty="0">
                <a:latin typeface="微软雅黑" pitchFamily="34" charset="-122"/>
                <a:ea typeface="微软雅黑" pitchFamily="34" charset="-122"/>
              </a:rPr>
              <a:t>核心业务微服务</a:t>
            </a:r>
            <a:endParaRPr lang="zh-CN" altLang="en-US" sz="1200" kern="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9" name="肘形连接符 94"/>
          <p:cNvCxnSpPr/>
          <p:nvPr/>
        </p:nvCxnSpPr>
        <p:spPr>
          <a:xfrm>
            <a:off x="3335722" y="5094860"/>
            <a:ext cx="1" cy="645422"/>
          </a:xfrm>
          <a:prstGeom prst="straightConnector1">
            <a:avLst/>
          </a:prstGeom>
          <a:ln w="571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333"/>
          <p:cNvSpPr/>
          <p:nvPr/>
        </p:nvSpPr>
        <p:spPr>
          <a:xfrm>
            <a:off x="6949689" y="5757758"/>
            <a:ext cx="2264630" cy="637557"/>
          </a:xfrm>
          <a:prstGeom prst="rect">
            <a:avLst/>
          </a:prstGeom>
          <a:solidFill>
            <a:srgbClr val="FF9300">
              <a:alpha val="38431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TCP</a:t>
            </a:r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</a:rPr>
              <a:t>接口</a:t>
            </a:r>
            <a:endParaRPr lang="zh-CN" altLang="en-US" sz="1200" kern="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2" name="肘形连接符 49"/>
          <p:cNvCxnSpPr/>
          <p:nvPr/>
        </p:nvCxnSpPr>
        <p:spPr>
          <a:xfrm>
            <a:off x="8189481" y="5094860"/>
            <a:ext cx="533" cy="662898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线箭头连接符 10"/>
          <p:cNvCxnSpPr/>
          <p:nvPr/>
        </p:nvCxnSpPr>
        <p:spPr>
          <a:xfrm>
            <a:off x="2925095" y="1577864"/>
            <a:ext cx="0" cy="63046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333"/>
          <p:cNvSpPr/>
          <p:nvPr/>
        </p:nvSpPr>
        <p:spPr>
          <a:xfrm>
            <a:off x="2205648" y="2208324"/>
            <a:ext cx="1438893" cy="597735"/>
          </a:xfrm>
          <a:prstGeom prst="rect">
            <a:avLst/>
          </a:prstGeom>
          <a:solidFill>
            <a:srgbClr val="9DC3E6">
              <a:alpha val="20392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</a:rPr>
              <a:t>安全过滤器</a:t>
            </a:r>
            <a:endParaRPr lang="zh-CN" altLang="en-US" sz="16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矩形 333"/>
          <p:cNvSpPr/>
          <p:nvPr/>
        </p:nvSpPr>
        <p:spPr>
          <a:xfrm>
            <a:off x="3950368" y="2214788"/>
            <a:ext cx="1862608" cy="597735"/>
          </a:xfrm>
          <a:prstGeom prst="rect">
            <a:avLst/>
          </a:prstGeom>
          <a:solidFill>
            <a:srgbClr val="9DC3E6">
              <a:alpha val="20392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</a:rPr>
              <a:t>业务鉴权过滤器</a:t>
            </a:r>
            <a:endParaRPr lang="zh-CN" altLang="en-US" sz="16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矩形 333"/>
          <p:cNvSpPr/>
          <p:nvPr/>
        </p:nvSpPr>
        <p:spPr>
          <a:xfrm>
            <a:off x="6118803" y="2208324"/>
            <a:ext cx="5462719" cy="597735"/>
          </a:xfrm>
          <a:prstGeom prst="rect">
            <a:avLst/>
          </a:prstGeom>
          <a:solidFill>
            <a:srgbClr val="9DC3E6">
              <a:alpha val="20392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1600" b="1" kern="0" dirty="0">
                <a:latin typeface="微软雅黑" pitchFamily="34" charset="-122"/>
                <a:ea typeface="微软雅黑" pitchFamily="34" charset="-122"/>
              </a:rPr>
              <a:t>契约检查器</a:t>
            </a:r>
            <a:endParaRPr lang="zh-CN" altLang="en-US" sz="16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矩形 333"/>
          <p:cNvSpPr/>
          <p:nvPr/>
        </p:nvSpPr>
        <p:spPr>
          <a:xfrm>
            <a:off x="2219422" y="4497125"/>
            <a:ext cx="9378568" cy="597735"/>
          </a:xfrm>
          <a:prstGeom prst="rect">
            <a:avLst/>
          </a:prstGeom>
          <a:solidFill>
            <a:srgbClr val="EBF3FB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b="1" kern="0" dirty="0">
                <a:latin typeface="微软雅黑" pitchFamily="34" charset="-122"/>
                <a:ea typeface="微软雅黑" pitchFamily="34" charset="-122"/>
              </a:rPr>
              <a:t>RPC</a:t>
            </a:r>
            <a:r>
              <a:rPr lang="zh-CN" altLang="en-US" b="1" kern="0" dirty="0">
                <a:latin typeface="微软雅黑" pitchFamily="34" charset="-122"/>
                <a:ea typeface="微软雅黑" pitchFamily="34" charset="-122"/>
              </a:rPr>
              <a:t>请求器</a:t>
            </a:r>
            <a:endParaRPr lang="zh-CN" altLang="en-US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" name="矩形 333"/>
          <p:cNvSpPr/>
          <p:nvPr/>
        </p:nvSpPr>
        <p:spPr>
          <a:xfrm>
            <a:off x="7230391" y="3129567"/>
            <a:ext cx="4351131" cy="101747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handler</a:t>
            </a:r>
            <a:endParaRPr lang="zh-CN" altLang="en-US" b="1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开发人员填空：</a:t>
            </a:r>
            <a:r>
              <a:rPr lang="zh-CN" altLang="en-US" sz="16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回包处理逻辑（可业务自定义）</a:t>
            </a:r>
            <a:endParaRPr lang="zh-CN" altLang="en-US" sz="16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82" name="直线箭头连接符 13"/>
          <p:cNvCxnSpPr/>
          <p:nvPr/>
        </p:nvCxnSpPr>
        <p:spPr>
          <a:xfrm>
            <a:off x="3644542" y="2507192"/>
            <a:ext cx="305827" cy="646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线箭头连接符 15"/>
          <p:cNvCxnSpPr/>
          <p:nvPr/>
        </p:nvCxnSpPr>
        <p:spPr>
          <a:xfrm flipV="1">
            <a:off x="5812977" y="2507192"/>
            <a:ext cx="305827" cy="646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线箭头连接符 41"/>
          <p:cNvCxnSpPr/>
          <p:nvPr/>
        </p:nvCxnSpPr>
        <p:spPr>
          <a:xfrm flipV="1">
            <a:off x="9405558" y="4147039"/>
            <a:ext cx="0" cy="350085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线箭头连接符 68"/>
          <p:cNvCxnSpPr>
            <a:stCxn id="69" idx="0"/>
          </p:cNvCxnSpPr>
          <p:nvPr/>
        </p:nvCxnSpPr>
        <p:spPr>
          <a:xfrm flipH="1" flipV="1">
            <a:off x="9405559" y="2838747"/>
            <a:ext cx="398" cy="29082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333"/>
          <p:cNvSpPr/>
          <p:nvPr/>
        </p:nvSpPr>
        <p:spPr>
          <a:xfrm>
            <a:off x="2205648" y="3129567"/>
            <a:ext cx="4892971" cy="101747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beforeReq</a:t>
            </a:r>
            <a:endParaRPr lang="zh-CN" altLang="en-US" b="1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开发人员填空：</a:t>
            </a:r>
            <a:r>
              <a:rPr lang="zh-CN" altLang="en-US" sz="16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请求包处理逻辑（可业务自定义）</a:t>
            </a:r>
            <a:endParaRPr lang="zh-CN" altLang="en-US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87" name="直线箭头连接符 41"/>
          <p:cNvCxnSpPr>
            <a:stCxn id="86" idx="2"/>
          </p:cNvCxnSpPr>
          <p:nvPr/>
        </p:nvCxnSpPr>
        <p:spPr>
          <a:xfrm>
            <a:off x="4652134" y="4147039"/>
            <a:ext cx="0" cy="401062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线箭头连接符 41"/>
          <p:cNvCxnSpPr/>
          <p:nvPr/>
        </p:nvCxnSpPr>
        <p:spPr>
          <a:xfrm flipH="1">
            <a:off x="6658377" y="2810160"/>
            <a:ext cx="747" cy="31940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线箭头连接符 68"/>
          <p:cNvCxnSpPr/>
          <p:nvPr/>
        </p:nvCxnSpPr>
        <p:spPr>
          <a:xfrm flipV="1">
            <a:off x="9405558" y="1577864"/>
            <a:ext cx="1" cy="63692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22158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auto" hangingPunct="0">
              <a:defRPr/>
            </a:pP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、抽象前端请求生命周期，</a:t>
            </a:r>
            <a:r>
              <a:rPr lang="zh-CN" altLang="en-US" sz="3600" b="1" kern="0" dirty="0">
                <a:latin typeface="微软雅黑" pitchFamily="34" charset="-122"/>
                <a:ea typeface="微软雅黑" pitchFamily="34" charset="-122"/>
              </a:rPr>
              <a:t>填空完成业务逻辑开发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9218"/>
          <a:stretch>
            <a:fillRect/>
          </a:stretch>
        </p:blipFill>
        <p:spPr>
          <a:xfrm>
            <a:off x="0" y="775361"/>
            <a:ext cx="12192000" cy="66605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17205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noProof="1"/>
              <a:t>3</a:t>
            </a:r>
            <a:r>
              <a:rPr lang="zh-CN" altLang="en-US" sz="3600" noProof="1"/>
              <a:t>、給低水平的研发</a:t>
            </a:r>
            <a:r>
              <a:rPr lang="zh-CN" altLang="en-US" sz="3600" b="1" noProof="1"/>
              <a:t>赋能</a:t>
            </a:r>
            <a:r>
              <a:rPr lang="zh-CN" altLang="en-US" sz="3600" noProof="1"/>
              <a:t>，提升前端研发质量</a:t>
            </a:r>
            <a:endParaRPr lang="zh-CN" altLang="en-US" sz="3600" noProof="1"/>
          </a:p>
        </p:txBody>
      </p:sp>
      <p:grpSp>
        <p:nvGrpSpPr>
          <p:cNvPr id="9" name="组 8"/>
          <p:cNvGrpSpPr/>
          <p:nvPr/>
        </p:nvGrpSpPr>
        <p:grpSpPr>
          <a:xfrm>
            <a:off x="7356081" y="1015076"/>
            <a:ext cx="4820612" cy="4079834"/>
            <a:chOff x="5622216" y="1651310"/>
            <a:chExt cx="4820612" cy="4079834"/>
          </a:xfrm>
        </p:grpSpPr>
        <p:sp>
          <p:nvSpPr>
            <p:cNvPr id="10" name="文本框 9"/>
            <p:cNvSpPr txBox="1"/>
            <p:nvPr/>
          </p:nvSpPr>
          <p:spPr>
            <a:xfrm>
              <a:off x="7276168" y="1651310"/>
              <a:ext cx="1494505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代码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质量</a:t>
              </a:r>
              <a:endParaRPr lang="zh-CN" altLang="en-US" sz="2400" noProof="1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875172" y="3060156"/>
              <a:ext cx="15676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性能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优化</a:t>
              </a:r>
              <a:endParaRPr lang="zh-CN" altLang="en-US" sz="2400" noProof="1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255406" y="4889084"/>
              <a:ext cx="15676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安全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考虑</a:t>
              </a:r>
              <a:endParaRPr lang="zh-CN" altLang="en-US" sz="2400" noProof="1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622216" y="3000500"/>
              <a:ext cx="15676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逻辑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自测</a:t>
              </a:r>
              <a:endParaRPr lang="zh-CN" altLang="en-US" sz="2400" noProof="1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199696" y="4900147"/>
              <a:ext cx="15676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沟通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协作</a:t>
              </a:r>
              <a:endParaRPr lang="zh-CN" altLang="en-US" sz="2400" noProof="1"/>
            </a:p>
          </p:txBody>
        </p:sp>
        <p:sp>
          <p:nvSpPr>
            <p:cNvPr id="15" name="正五边形 14"/>
            <p:cNvSpPr/>
            <p:nvPr/>
          </p:nvSpPr>
          <p:spPr>
            <a:xfrm>
              <a:off x="6788023" y="2498878"/>
              <a:ext cx="2470794" cy="2353138"/>
            </a:xfrm>
            <a:prstGeom prst="pentagon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t"/>
            <a:lstStyle/>
            <a:p>
              <a:pPr algn="ctr">
                <a:lnSpc>
                  <a:spcPct val="150000"/>
                </a:lnSpc>
              </a:pPr>
              <a:endParaRPr lang="zh-CN" altLang="en-US" sz="2400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正五边形 15"/>
            <p:cNvSpPr/>
            <p:nvPr/>
          </p:nvSpPr>
          <p:spPr>
            <a:xfrm>
              <a:off x="6916557" y="2626494"/>
              <a:ext cx="2229470" cy="2123306"/>
            </a:xfrm>
            <a:prstGeom prst="pentagon">
              <a:avLst/>
            </a:prstGeom>
            <a:solidFill>
              <a:srgbClr val="00B050">
                <a:alpha val="38431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50000"/>
                </a:lnSpc>
              </a:pPr>
              <a:endParaRPr lang="zh-CN" altLang="en-US" sz="2000" kern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7919686" y="5258966"/>
            <a:ext cx="36909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algn="ctr"/>
            <a:r>
              <a:rPr lang="zh-CN" altLang="en-US" b="1" noProof="1"/>
              <a:t>高水平</a:t>
            </a:r>
            <a:endParaRPr lang="en-US" altLang="zh-CN" b="1" noProof="1"/>
          </a:p>
          <a:p>
            <a:pPr algn="ctr"/>
            <a:r>
              <a:rPr lang="zh-CN" altLang="en-US" b="1" noProof="1"/>
              <a:t>前端研发人员</a:t>
            </a:r>
            <a:endParaRPr lang="zh-CN" altLang="en-US" b="1" noProof="1"/>
          </a:p>
        </p:txBody>
      </p:sp>
      <p:sp>
        <p:nvSpPr>
          <p:cNvPr id="32" name="右箭头 31"/>
          <p:cNvSpPr/>
          <p:nvPr/>
        </p:nvSpPr>
        <p:spPr>
          <a:xfrm>
            <a:off x="4171541" y="5079242"/>
            <a:ext cx="3793052" cy="1482981"/>
          </a:xfrm>
          <a:prstGeom prst="rightArrow">
            <a:avLst/>
          </a:prstGeom>
          <a:solidFill>
            <a:srgbClr val="7CCEB5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2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框架赋能</a:t>
            </a:r>
            <a:endParaRPr lang="zh-CN" altLang="en-US" sz="32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-43618" y="1026139"/>
            <a:ext cx="4820612" cy="5273112"/>
            <a:chOff x="34760" y="1431090"/>
            <a:chExt cx="4820612" cy="5273112"/>
          </a:xfrm>
        </p:grpSpPr>
        <p:sp>
          <p:nvSpPr>
            <p:cNvPr id="22" name="文本框 21"/>
            <p:cNvSpPr txBox="1"/>
            <p:nvPr/>
          </p:nvSpPr>
          <p:spPr>
            <a:xfrm>
              <a:off x="592060" y="5577740"/>
              <a:ext cx="3669378" cy="11264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b="1" noProof="1"/>
                <a:t>低水平</a:t>
              </a:r>
              <a:endParaRPr lang="en-US" altLang="zh-CN" b="1" noProof="1"/>
            </a:p>
            <a:p>
              <a:pPr algn="ctr">
                <a:lnSpc>
                  <a:spcPct val="120000"/>
                </a:lnSpc>
              </a:pPr>
              <a:r>
                <a:rPr lang="zh-CN" altLang="en-US" b="1" noProof="1"/>
                <a:t>前端研发人员</a:t>
              </a:r>
              <a:endParaRPr lang="en-US" altLang="zh-CN" b="1" noProof="1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688712" y="1431090"/>
              <a:ext cx="1494505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代码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质量</a:t>
              </a:r>
              <a:endParaRPr lang="zh-CN" altLang="en-US" sz="2400" noProof="1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3287716" y="2839936"/>
              <a:ext cx="15676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性能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优化</a:t>
              </a:r>
              <a:endParaRPr lang="zh-CN" altLang="en-US" sz="2400" noProof="1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67950" y="4668864"/>
              <a:ext cx="15676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安全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考虑</a:t>
              </a:r>
              <a:endParaRPr lang="zh-CN" altLang="en-US" sz="2400" noProof="1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34760" y="2780280"/>
              <a:ext cx="15676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逻辑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自测</a:t>
              </a:r>
              <a:endParaRPr lang="zh-CN" altLang="en-US" sz="2400" noProof="1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612240" y="4679927"/>
              <a:ext cx="15676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0" fontAlgn="auto" hangingPunct="0">
                <a:defRPr sz="2800">
                  <a:latin typeface="Microsoft YaHei" charset="0"/>
                  <a:ea typeface="Microsoft YaHei" charset="0"/>
                  <a:cs typeface="Microsoft YaHei" charset="0"/>
                </a:defRPr>
              </a:lvl1pPr>
            </a:lstStyle>
            <a:p>
              <a:pPr algn="ctr"/>
              <a:r>
                <a:rPr lang="zh-CN" altLang="en-US" sz="2400" noProof="1"/>
                <a:t>沟通</a:t>
              </a:r>
              <a:endParaRPr lang="en-US" altLang="zh-CN" sz="2400" noProof="1"/>
            </a:p>
            <a:p>
              <a:pPr algn="ctr"/>
              <a:r>
                <a:rPr lang="zh-CN" altLang="en-US" sz="2400" noProof="1"/>
                <a:t>协作</a:t>
              </a:r>
              <a:endParaRPr lang="zh-CN" altLang="en-US" sz="2400" noProof="1"/>
            </a:p>
          </p:txBody>
        </p:sp>
        <p:sp>
          <p:nvSpPr>
            <p:cNvPr id="39" name="正五边形 38"/>
            <p:cNvSpPr/>
            <p:nvPr/>
          </p:nvSpPr>
          <p:spPr>
            <a:xfrm>
              <a:off x="1200567" y="2278658"/>
              <a:ext cx="2470794" cy="2353138"/>
            </a:xfrm>
            <a:prstGeom prst="pentagon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t"/>
            <a:lstStyle/>
            <a:p>
              <a:pPr algn="ctr">
                <a:lnSpc>
                  <a:spcPct val="150000"/>
                </a:lnSpc>
              </a:pPr>
              <a:endParaRPr lang="zh-CN" altLang="en-US" sz="2400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正五边形 44"/>
            <p:cNvSpPr/>
            <p:nvPr/>
          </p:nvSpPr>
          <p:spPr>
            <a:xfrm>
              <a:off x="1813971" y="2876195"/>
              <a:ext cx="1334829" cy="1299235"/>
            </a:xfrm>
            <a:custGeom>
              <a:avLst/>
              <a:gdLst>
                <a:gd name="connsiteX0" fmla="*/ 1 w 1072356"/>
                <a:gd name="connsiteY0" fmla="*/ 429727 h 1125043"/>
                <a:gd name="connsiteX1" fmla="*/ 536178 w 1072356"/>
                <a:gd name="connsiteY1" fmla="*/ 0 h 1125043"/>
                <a:gd name="connsiteX2" fmla="*/ 1072355 w 1072356"/>
                <a:gd name="connsiteY2" fmla="*/ 429727 h 1125043"/>
                <a:gd name="connsiteX3" fmla="*/ 867554 w 1072356"/>
                <a:gd name="connsiteY3" fmla="*/ 1125040 h 1125043"/>
                <a:gd name="connsiteX4" fmla="*/ 204802 w 1072356"/>
                <a:gd name="connsiteY4" fmla="*/ 1125040 h 1125043"/>
                <a:gd name="connsiteX5" fmla="*/ 1 w 1072356"/>
                <a:gd name="connsiteY5" fmla="*/ 429727 h 1125043"/>
                <a:gd name="connsiteX0-1" fmla="*/ 0 w 881854"/>
                <a:gd name="connsiteY0-2" fmla="*/ 467827 h 1125040"/>
                <a:gd name="connsiteX1-3" fmla="*/ 345677 w 881854"/>
                <a:gd name="connsiteY1-4" fmla="*/ 0 h 1125040"/>
                <a:gd name="connsiteX2-5" fmla="*/ 881854 w 881854"/>
                <a:gd name="connsiteY2-6" fmla="*/ 429727 h 1125040"/>
                <a:gd name="connsiteX3-7" fmla="*/ 677053 w 881854"/>
                <a:gd name="connsiteY3-8" fmla="*/ 1125040 h 1125040"/>
                <a:gd name="connsiteX4-9" fmla="*/ 14301 w 881854"/>
                <a:gd name="connsiteY4-10" fmla="*/ 1125040 h 1125040"/>
                <a:gd name="connsiteX5-11" fmla="*/ 0 w 881854"/>
                <a:gd name="connsiteY5-12" fmla="*/ 467827 h 1125040"/>
                <a:gd name="connsiteX0-13" fmla="*/ 0 w 881854"/>
                <a:gd name="connsiteY0-14" fmla="*/ 417027 h 1074240"/>
                <a:gd name="connsiteX1-15" fmla="*/ 383777 w 881854"/>
                <a:gd name="connsiteY1-16" fmla="*/ 0 h 1074240"/>
                <a:gd name="connsiteX2-17" fmla="*/ 881854 w 881854"/>
                <a:gd name="connsiteY2-18" fmla="*/ 378927 h 1074240"/>
                <a:gd name="connsiteX3-19" fmla="*/ 677053 w 881854"/>
                <a:gd name="connsiteY3-20" fmla="*/ 1074240 h 1074240"/>
                <a:gd name="connsiteX4-21" fmla="*/ 14301 w 881854"/>
                <a:gd name="connsiteY4-22" fmla="*/ 1074240 h 1074240"/>
                <a:gd name="connsiteX5-23" fmla="*/ 0 w 881854"/>
                <a:gd name="connsiteY5-24" fmla="*/ 417027 h 1074240"/>
                <a:gd name="connsiteX0-25" fmla="*/ 0 w 881854"/>
                <a:gd name="connsiteY0-26" fmla="*/ 417027 h 1074240"/>
                <a:gd name="connsiteX1-27" fmla="*/ 383777 w 881854"/>
                <a:gd name="connsiteY1-28" fmla="*/ 0 h 1074240"/>
                <a:gd name="connsiteX2-29" fmla="*/ 881854 w 881854"/>
                <a:gd name="connsiteY2-30" fmla="*/ 378927 h 1074240"/>
                <a:gd name="connsiteX3-31" fmla="*/ 600853 w 881854"/>
                <a:gd name="connsiteY3-32" fmla="*/ 858340 h 1074240"/>
                <a:gd name="connsiteX4-33" fmla="*/ 14301 w 881854"/>
                <a:gd name="connsiteY4-34" fmla="*/ 1074240 h 1074240"/>
                <a:gd name="connsiteX5-35" fmla="*/ 0 w 881854"/>
                <a:gd name="connsiteY5-36" fmla="*/ 417027 h 1074240"/>
                <a:gd name="connsiteX0-37" fmla="*/ 0 w 881854"/>
                <a:gd name="connsiteY0-38" fmla="*/ 417027 h 896440"/>
                <a:gd name="connsiteX1-39" fmla="*/ 383777 w 881854"/>
                <a:gd name="connsiteY1-40" fmla="*/ 0 h 896440"/>
                <a:gd name="connsiteX2-41" fmla="*/ 881854 w 881854"/>
                <a:gd name="connsiteY2-42" fmla="*/ 378927 h 896440"/>
                <a:gd name="connsiteX3-43" fmla="*/ 600853 w 881854"/>
                <a:gd name="connsiteY3-44" fmla="*/ 858340 h 896440"/>
                <a:gd name="connsiteX4-45" fmla="*/ 77801 w 881854"/>
                <a:gd name="connsiteY4-46" fmla="*/ 896440 h 896440"/>
                <a:gd name="connsiteX5-47" fmla="*/ 0 w 881854"/>
                <a:gd name="connsiteY5-48" fmla="*/ 417027 h 896440"/>
                <a:gd name="connsiteX0-49" fmla="*/ 0 w 881854"/>
                <a:gd name="connsiteY0-50" fmla="*/ 417027 h 858340"/>
                <a:gd name="connsiteX1-51" fmla="*/ 383777 w 881854"/>
                <a:gd name="connsiteY1-52" fmla="*/ 0 h 858340"/>
                <a:gd name="connsiteX2-53" fmla="*/ 881854 w 881854"/>
                <a:gd name="connsiteY2-54" fmla="*/ 378927 h 858340"/>
                <a:gd name="connsiteX3-55" fmla="*/ 600853 w 881854"/>
                <a:gd name="connsiteY3-56" fmla="*/ 858340 h 858340"/>
                <a:gd name="connsiteX4-57" fmla="*/ 141301 w 881854"/>
                <a:gd name="connsiteY4-58" fmla="*/ 769440 h 858340"/>
                <a:gd name="connsiteX5-59" fmla="*/ 0 w 881854"/>
                <a:gd name="connsiteY5-60" fmla="*/ 417027 h 858340"/>
              </a:gdLst>
              <a:ahLst/>
              <a:cxnLst>
                <a:cxn ang="0">
                  <a:pos x="connsiteX0-49" y="connsiteY0-50"/>
                </a:cxn>
                <a:cxn ang="0">
                  <a:pos x="connsiteX1-51" y="connsiteY1-52"/>
                </a:cxn>
                <a:cxn ang="0">
                  <a:pos x="connsiteX2-53" y="connsiteY2-54"/>
                </a:cxn>
                <a:cxn ang="0">
                  <a:pos x="connsiteX3-55" y="connsiteY3-56"/>
                </a:cxn>
                <a:cxn ang="0">
                  <a:pos x="connsiteX4-57" y="connsiteY4-58"/>
                </a:cxn>
                <a:cxn ang="0">
                  <a:pos x="connsiteX5-59" y="connsiteY5-60"/>
                </a:cxn>
              </a:cxnLst>
              <a:rect l="l" t="t" r="r" b="b"/>
              <a:pathLst>
                <a:path w="881854" h="858340">
                  <a:moveTo>
                    <a:pt x="0" y="417027"/>
                  </a:moveTo>
                  <a:lnTo>
                    <a:pt x="383777" y="0"/>
                  </a:lnTo>
                  <a:lnTo>
                    <a:pt x="881854" y="378927"/>
                  </a:lnTo>
                  <a:lnTo>
                    <a:pt x="600853" y="858340"/>
                  </a:lnTo>
                  <a:lnTo>
                    <a:pt x="141301" y="769440"/>
                  </a:lnTo>
                  <a:lnTo>
                    <a:pt x="0" y="417027"/>
                  </a:lnTo>
                  <a:close/>
                </a:path>
              </a:pathLst>
            </a:custGeom>
            <a:solidFill>
              <a:srgbClr val="00B050">
                <a:alpha val="38431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50000"/>
                </a:lnSpc>
              </a:pPr>
              <a:endParaRPr lang="zh-CN" altLang="en-US" sz="20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2" name="矩形 333"/>
          <p:cNvSpPr/>
          <p:nvPr/>
        </p:nvSpPr>
        <p:spPr>
          <a:xfrm>
            <a:off x="4607956" y="2567137"/>
            <a:ext cx="2922050" cy="1044140"/>
          </a:xfrm>
          <a:prstGeom prst="rect">
            <a:avLst/>
          </a:prstGeom>
          <a:solidFill>
            <a:srgbClr val="7CCEB5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CRR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研发框架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 333"/>
          <p:cNvSpPr/>
          <p:nvPr/>
        </p:nvSpPr>
        <p:spPr>
          <a:xfrm>
            <a:off x="4607956" y="1522997"/>
            <a:ext cx="2922050" cy="1044140"/>
          </a:xfrm>
          <a:prstGeom prst="rect">
            <a:avLst/>
          </a:prstGeom>
          <a:solidFill>
            <a:srgbClr val="7CCEB5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组件库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333"/>
          <p:cNvSpPr/>
          <p:nvPr/>
        </p:nvSpPr>
        <p:spPr>
          <a:xfrm>
            <a:off x="4607956" y="3611276"/>
            <a:ext cx="2922050" cy="1044140"/>
          </a:xfrm>
          <a:prstGeom prst="rect">
            <a:avLst/>
          </a:prstGeom>
          <a:solidFill>
            <a:srgbClr val="7CCEB5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构建工具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17205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noProof="1"/>
              <a:t>3</a:t>
            </a:r>
            <a:r>
              <a:rPr lang="zh-CN" altLang="en-US" sz="3600" noProof="1"/>
              <a:t>、提供更简单的研发视图，降低研发门槛</a:t>
            </a:r>
            <a:endParaRPr lang="zh-CN" altLang="en-US" sz="3600" noProof="1"/>
          </a:p>
        </p:txBody>
      </p:sp>
      <p:sp>
        <p:nvSpPr>
          <p:cNvPr id="2" name="合并 1"/>
          <p:cNvSpPr/>
          <p:nvPr/>
        </p:nvSpPr>
        <p:spPr>
          <a:xfrm rot="5400000">
            <a:off x="5176348" y="1222961"/>
            <a:ext cx="1849848" cy="3793052"/>
          </a:xfrm>
          <a:prstGeom prst="flowChartMerge">
            <a:avLst/>
          </a:prstGeom>
          <a:solidFill>
            <a:srgbClr val="7CCEB5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endParaRPr lang="zh-CN" altLang="en-US" sz="2800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213994" y="1965325"/>
            <a:ext cx="20691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3200" noProof="1"/>
              <a:t>规则简单</a:t>
            </a:r>
            <a:endParaRPr lang="en-US" altLang="zh-CN" sz="3200" noProof="1"/>
          </a:p>
          <a:p>
            <a:pPr algn="ctr">
              <a:lnSpc>
                <a:spcPct val="150000"/>
              </a:lnSpc>
            </a:pPr>
            <a:r>
              <a:rPr lang="zh-CN" altLang="en-US" sz="3200" noProof="1"/>
              <a:t>有约束</a:t>
            </a:r>
            <a:endParaRPr lang="en-US" altLang="zh-CN" sz="3200" noProof="1"/>
          </a:p>
          <a:p>
            <a:pPr algn="ctr">
              <a:lnSpc>
                <a:spcPct val="150000"/>
              </a:lnSpc>
            </a:pPr>
            <a:r>
              <a:rPr lang="zh-CN" altLang="en-US" sz="3200" noProof="1"/>
              <a:t>好检查</a:t>
            </a:r>
            <a:endParaRPr lang="en-US" altLang="zh-CN" sz="3200" noProof="1"/>
          </a:p>
        </p:txBody>
      </p:sp>
      <p:sp>
        <p:nvSpPr>
          <p:cNvPr id="30" name="文本框 29"/>
          <p:cNvSpPr txBox="1"/>
          <p:nvPr/>
        </p:nvSpPr>
        <p:spPr>
          <a:xfrm>
            <a:off x="7710412" y="1965373"/>
            <a:ext cx="27067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3200" noProof="1"/>
              <a:t>规则繁杂</a:t>
            </a:r>
            <a:endParaRPr lang="en-US" altLang="zh-CN" sz="3200" noProof="1"/>
          </a:p>
          <a:p>
            <a:pPr algn="ctr">
              <a:lnSpc>
                <a:spcPct val="150000"/>
              </a:lnSpc>
            </a:pPr>
            <a:r>
              <a:rPr lang="zh-CN" altLang="en-US" sz="3200" noProof="1"/>
              <a:t>无约束</a:t>
            </a:r>
            <a:endParaRPr lang="en-US" altLang="zh-CN" sz="3200" noProof="1"/>
          </a:p>
          <a:p>
            <a:pPr algn="ctr">
              <a:lnSpc>
                <a:spcPct val="150000"/>
              </a:lnSpc>
            </a:pPr>
            <a:r>
              <a:rPr lang="zh-CN" altLang="en-US" sz="3200" noProof="1"/>
              <a:t>不好检查</a:t>
            </a:r>
            <a:endParaRPr lang="en-US" altLang="zh-CN" sz="3200" noProof="1"/>
          </a:p>
        </p:txBody>
      </p:sp>
      <p:sp>
        <p:nvSpPr>
          <p:cNvPr id="40" name="右箭头 39"/>
          <p:cNvSpPr/>
          <p:nvPr/>
        </p:nvSpPr>
        <p:spPr>
          <a:xfrm>
            <a:off x="4276531" y="4262473"/>
            <a:ext cx="3793052" cy="1482981"/>
          </a:xfrm>
          <a:prstGeom prst="rightArrow">
            <a:avLst/>
          </a:prstGeom>
          <a:solidFill>
            <a:srgbClr val="7CCEB5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32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CRR</a:t>
            </a:r>
            <a:r>
              <a:rPr lang="zh-CN" altLang="en-US" sz="32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编译器</a:t>
            </a:r>
            <a:endParaRPr lang="zh-CN" altLang="en-US" sz="32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47269" y="1067556"/>
            <a:ext cx="1050800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kern="0">
                <a:latin typeface="微软雅黑" pitchFamily="34" charset="-122"/>
                <a:ea typeface="微软雅黑" pitchFamily="34" charset="-122"/>
              </a:rPr>
              <a:t>CRR(Convenient React Redux)</a:t>
            </a:r>
            <a:r>
              <a:rPr lang="en-US" altLang="zh-CN" sz="4000" b="1" ker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 b="1" ker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建设中</a:t>
            </a:r>
            <a:r>
              <a:rPr lang="en-US" altLang="zh-CN" sz="4000" b="1" ker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4000">
              <a:solidFill>
                <a:schemeClr val="accent2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660189" y="5745454"/>
            <a:ext cx="50257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框架预生成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组件库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编译检查</a:t>
            </a:r>
            <a:endParaRPr lang="en-US" altLang="zh-CN" sz="2800" kern="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0182084">
            <a:off x="766056" y="2306687"/>
            <a:ext cx="1625600" cy="16256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888572">
            <a:off x="9863996" y="2390392"/>
            <a:ext cx="1625600" cy="162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2329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noProof="1"/>
              <a:t>第一部分小结：</a:t>
            </a:r>
            <a:r>
              <a:rPr lang="zh-CN" altLang="en-US" b="1" noProof="1"/>
              <a:t>兼顾效率和质量</a:t>
            </a:r>
            <a:r>
              <a:rPr lang="zh-CN" altLang="en-US" noProof="1"/>
              <a:t>，給研发人员赋能</a:t>
            </a:r>
            <a:endParaRPr lang="zh-CN" altLang="en-US" noProof="1"/>
          </a:p>
        </p:txBody>
      </p:sp>
      <p:sp>
        <p:nvSpPr>
          <p:cNvPr id="82" name="矩形 333"/>
          <p:cNvSpPr/>
          <p:nvPr/>
        </p:nvSpPr>
        <p:spPr>
          <a:xfrm>
            <a:off x="7538389" y="881854"/>
            <a:ext cx="4237321" cy="756126"/>
          </a:xfrm>
          <a:prstGeom prst="rect">
            <a:avLst/>
          </a:prstGeom>
          <a:solidFill>
            <a:srgbClr val="0096FF">
              <a:alpha val="29804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200" kern="0" dirty="0">
                <a:latin typeface="微软雅黑" pitchFamily="34" charset="-122"/>
                <a:ea typeface="微软雅黑" pitchFamily="34" charset="-122"/>
              </a:rPr>
              <a:t>“质量”</a:t>
            </a:r>
            <a:endParaRPr lang="zh-CN" altLang="en-US" sz="32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矩形 333"/>
          <p:cNvSpPr/>
          <p:nvPr/>
        </p:nvSpPr>
        <p:spPr>
          <a:xfrm>
            <a:off x="3301068" y="881403"/>
            <a:ext cx="4237321" cy="756701"/>
          </a:xfrm>
          <a:prstGeom prst="rect">
            <a:avLst/>
          </a:prstGeom>
          <a:solidFill>
            <a:srgbClr val="00B050">
              <a:alpha val="29804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200" kern="0" dirty="0">
                <a:latin typeface="微软雅黑" pitchFamily="34" charset="-122"/>
                <a:ea typeface="微软雅黑" pitchFamily="34" charset="-122"/>
              </a:rPr>
              <a:t>“效率”</a:t>
            </a:r>
            <a:endParaRPr lang="zh-CN" altLang="en-US" sz="32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矩形 333"/>
          <p:cNvSpPr/>
          <p:nvPr/>
        </p:nvSpPr>
        <p:spPr>
          <a:xfrm>
            <a:off x="3309451" y="4779905"/>
            <a:ext cx="8462537" cy="76023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解决外包开发的效率和质量</a:t>
            </a:r>
            <a:endParaRPr lang="zh-CN" altLang="en-US" sz="1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333"/>
          <p:cNvSpPr/>
          <p:nvPr/>
        </p:nvSpPr>
        <p:spPr>
          <a:xfrm>
            <a:off x="442363" y="3198929"/>
            <a:ext cx="2867088" cy="157956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业务集成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333"/>
          <p:cNvSpPr/>
          <p:nvPr/>
        </p:nvSpPr>
        <p:spPr>
          <a:xfrm>
            <a:off x="446090" y="1635632"/>
            <a:ext cx="2862646" cy="157001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协议配置 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&amp;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Mock</a:t>
            </a:r>
            <a:endParaRPr lang="en-US" altLang="zh-CN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333"/>
          <p:cNvSpPr/>
          <p:nvPr/>
        </p:nvSpPr>
        <p:spPr>
          <a:xfrm>
            <a:off x="3309451" y="2393041"/>
            <a:ext cx="4233598" cy="814022"/>
          </a:xfrm>
          <a:prstGeom prst="rect">
            <a:avLst/>
          </a:prstGeom>
          <a:solidFill>
            <a:srgbClr val="DAF2E8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基于协议</a:t>
            </a:r>
            <a:r>
              <a:rPr lang="en-US" altLang="zh-CN" sz="2000" kern="0" dirty="0">
                <a:latin typeface="微软雅黑" pitchFamily="34" charset="-122"/>
                <a:ea typeface="微软雅黑" pitchFamily="34" charset="-122"/>
              </a:rPr>
              <a:t>Mock</a:t>
            </a:r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开发页面渲染逻辑</a:t>
            </a:r>
            <a:endParaRPr lang="en-US" altLang="zh-CN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矩形 333"/>
          <p:cNvSpPr/>
          <p:nvPr/>
        </p:nvSpPr>
        <p:spPr>
          <a:xfrm>
            <a:off x="7543049" y="2393041"/>
            <a:ext cx="4228939" cy="8140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lvl="0" algn="ctr"/>
            <a:r>
              <a:rPr lang="zh-CN" altLang="en-US" sz="20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基于协议配置做参数字段强校验</a:t>
            </a:r>
            <a:endParaRPr lang="en-US" altLang="zh-CN" sz="20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333"/>
          <p:cNvSpPr/>
          <p:nvPr/>
        </p:nvSpPr>
        <p:spPr>
          <a:xfrm>
            <a:off x="3300613" y="3967300"/>
            <a:ext cx="4242436" cy="811900"/>
          </a:xfrm>
          <a:prstGeom prst="rect">
            <a:avLst/>
          </a:prstGeom>
          <a:solidFill>
            <a:srgbClr val="DAF2E8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填空式业务逻辑开发</a:t>
            </a:r>
            <a:endParaRPr lang="en-US" altLang="zh-CN" sz="20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 333"/>
          <p:cNvSpPr/>
          <p:nvPr/>
        </p:nvSpPr>
        <p:spPr>
          <a:xfrm>
            <a:off x="7540253" y="3967300"/>
            <a:ext cx="4231735" cy="8111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自动化生成高质量、强校验的代码</a:t>
            </a:r>
            <a:endParaRPr lang="zh-CN" altLang="en-US" sz="2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 333"/>
          <p:cNvSpPr/>
          <p:nvPr/>
        </p:nvSpPr>
        <p:spPr>
          <a:xfrm>
            <a:off x="3309451" y="5541556"/>
            <a:ext cx="4230802" cy="809779"/>
          </a:xfrm>
          <a:prstGeom prst="rect">
            <a:avLst/>
          </a:prstGeom>
          <a:solidFill>
            <a:srgbClr val="DAF2E8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基于标准组件拼装页面</a:t>
            </a:r>
            <a:endParaRPr lang="en-US" altLang="zh-CN" sz="20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333"/>
          <p:cNvSpPr/>
          <p:nvPr/>
        </p:nvSpPr>
        <p:spPr>
          <a:xfrm>
            <a:off x="7540253" y="5540142"/>
            <a:ext cx="4231735" cy="80977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2000" kern="0" dirty="0">
                <a:latin typeface="微软雅黑" pitchFamily="34" charset="-122"/>
                <a:ea typeface="微软雅黑" pitchFamily="34" charset="-122"/>
              </a:rPr>
              <a:t>React+Redux+SCU</a:t>
            </a:r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优化</a:t>
            </a:r>
            <a:r>
              <a:rPr lang="en-US" altLang="zh-CN" sz="2000" kern="0" dirty="0"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单元测试</a:t>
            </a:r>
            <a:endParaRPr lang="en-US" altLang="zh-CN" sz="20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333"/>
          <p:cNvSpPr/>
          <p:nvPr/>
        </p:nvSpPr>
        <p:spPr>
          <a:xfrm>
            <a:off x="442363" y="4778491"/>
            <a:ext cx="2867087" cy="157142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组件库</a:t>
            </a:r>
            <a:endParaRPr lang="en-US" altLang="zh-CN" sz="2800" kern="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+CRR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框架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333"/>
          <p:cNvSpPr/>
          <p:nvPr/>
        </p:nvSpPr>
        <p:spPr>
          <a:xfrm>
            <a:off x="3309454" y="1638812"/>
            <a:ext cx="8462534" cy="75281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解决表现层高效外包开发</a:t>
            </a:r>
            <a:endParaRPr lang="en-US" altLang="zh-CN" sz="1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333"/>
          <p:cNvSpPr/>
          <p:nvPr/>
        </p:nvSpPr>
        <p:spPr>
          <a:xfrm>
            <a:off x="3309451" y="3197516"/>
            <a:ext cx="8462537" cy="77190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解决业务逻辑层代码高效开发</a:t>
            </a:r>
            <a:endParaRPr lang="zh-CN" altLang="en-US" sz="2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333"/>
          <p:cNvSpPr/>
          <p:nvPr/>
        </p:nvSpPr>
        <p:spPr>
          <a:xfrm>
            <a:off x="442363" y="882818"/>
            <a:ext cx="2867087" cy="755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200" kern="0" dirty="0">
                <a:latin typeface="微软雅黑" pitchFamily="34" charset="-122"/>
                <a:ea typeface="微软雅黑" pitchFamily="34" charset="-122"/>
              </a:rPr>
              <a:t>“插件”</a:t>
            </a:r>
            <a:endParaRPr lang="en-US" altLang="zh-CN" kern="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35000"/>
                    </a14:imgEffect>
                    <a14:imgEffect>
                      <a14:sharpenSoften amount="66000"/>
                    </a14:imgEffect>
                  </a14:imgLayer>
                </a14:imgProps>
              </a:ext>
            </a:extLst>
          </a:blip>
          <a:srcRect b="26799"/>
          <a:stretch>
            <a:fillRect/>
          </a:stretch>
        </p:blipFill>
        <p:spPr>
          <a:xfrm>
            <a:off x="142626" y="1775360"/>
            <a:ext cx="4891440" cy="477412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42626" y="612081"/>
            <a:ext cx="11898312" cy="1006394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zh-CN"/>
            </a:defPPr>
            <a:lvl1pPr defTabSz="914400" eaLnBrk="1" fontAlgn="auto" latinLnBrk="0" hangingPunct="1">
              <a:lnSpc>
                <a:spcPct val="90000"/>
              </a:lnSpc>
              <a:spcAft>
                <a:spcPts val="0"/>
              </a:spcAft>
              <a:buNone/>
              <a:defRPr sz="2800"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6000" dirty="0"/>
              <a:t>引入外包的三大挑战</a:t>
            </a:r>
            <a:endParaRPr lang="en-US" altLang="zh-CN" sz="6000" dirty="0"/>
          </a:p>
        </p:txBody>
      </p:sp>
      <p:grpSp>
        <p:nvGrpSpPr>
          <p:cNvPr id="25" name="组 24"/>
          <p:cNvGrpSpPr/>
          <p:nvPr/>
        </p:nvGrpSpPr>
        <p:grpSpPr>
          <a:xfrm>
            <a:off x="4955670" y="2195306"/>
            <a:ext cx="6837785" cy="3589493"/>
            <a:chOff x="4968732" y="1760189"/>
            <a:chExt cx="6837785" cy="3589493"/>
          </a:xfrm>
        </p:grpSpPr>
        <p:sp>
          <p:nvSpPr>
            <p:cNvPr id="26" name="矩形 333"/>
            <p:cNvSpPr/>
            <p:nvPr/>
          </p:nvSpPr>
          <p:spPr>
            <a:xfrm>
              <a:off x="5923004" y="2962079"/>
              <a:ext cx="5883513" cy="1193800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2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如何解决</a:t>
              </a:r>
              <a:r>
                <a:rPr lang="zh-CN" altLang="en-US" sz="2800" b="1" kern="0" dirty="0">
                  <a:latin typeface="微软雅黑" pitchFamily="34" charset="-122"/>
                  <a:ea typeface="微软雅黑" pitchFamily="34" charset="-122"/>
                </a:rPr>
                <a:t>版本变更风险</a:t>
              </a:r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问题？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矩形 333"/>
            <p:cNvSpPr/>
            <p:nvPr/>
          </p:nvSpPr>
          <p:spPr>
            <a:xfrm>
              <a:off x="4968732" y="2962079"/>
              <a:ext cx="954272" cy="1193800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9804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en-US" altLang="zh-CN" sz="3200" kern="0" dirty="0">
                  <a:latin typeface="微软雅黑" pitchFamily="34" charset="-122"/>
                  <a:ea typeface="微软雅黑" pitchFamily="34" charset="-122"/>
                </a:rPr>
                <a:t>2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8" name="矩形 333"/>
            <p:cNvSpPr/>
            <p:nvPr/>
          </p:nvSpPr>
          <p:spPr>
            <a:xfrm>
              <a:off x="5923004" y="4155880"/>
              <a:ext cx="5883513" cy="1193802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如何解决</a:t>
              </a:r>
              <a:r>
                <a:rPr lang="zh-CN" altLang="en-US" sz="2800" b="1" kern="0" dirty="0">
                  <a:latin typeface="微软雅黑" pitchFamily="34" charset="-122"/>
                  <a:ea typeface="微软雅黑" pitchFamily="34" charset="-122"/>
                </a:rPr>
                <a:t>可持续</a:t>
              </a:r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问题？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9" name="矩形 333"/>
            <p:cNvSpPr/>
            <p:nvPr/>
          </p:nvSpPr>
          <p:spPr>
            <a:xfrm>
              <a:off x="4968732" y="4155880"/>
              <a:ext cx="954272" cy="1193801"/>
            </a:xfrm>
            <a:prstGeom prst="rect">
              <a:avLst/>
            </a:prstGeom>
            <a:solidFill>
              <a:schemeClr val="accent1">
                <a:lumMod val="75000"/>
                <a:alpha val="2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en-US" altLang="zh-CN" sz="3200" kern="0" dirty="0">
                  <a:latin typeface="微软雅黑" pitchFamily="34" charset="-122"/>
                  <a:ea typeface="微软雅黑" pitchFamily="34" charset="-122"/>
                </a:rPr>
                <a:t>3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0" name="组 29"/>
            <p:cNvGrpSpPr/>
            <p:nvPr/>
          </p:nvGrpSpPr>
          <p:grpSpPr>
            <a:xfrm>
              <a:off x="4968732" y="1760189"/>
              <a:ext cx="6837785" cy="1201889"/>
              <a:chOff x="4968732" y="480829"/>
              <a:chExt cx="6837785" cy="1201889"/>
            </a:xfrm>
          </p:grpSpPr>
          <p:sp>
            <p:nvSpPr>
              <p:cNvPr id="31" name="矩形 333"/>
              <p:cNvSpPr/>
              <p:nvPr/>
            </p:nvSpPr>
            <p:spPr>
              <a:xfrm>
                <a:off x="5923004" y="480829"/>
                <a:ext cx="5883513" cy="120188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20000"/>
                </a:scheme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/>
                <a:r>
                  <a:rPr lang="zh-CN" altLang="en-US" sz="2800" kern="0" dirty="0">
                    <a:latin typeface="微软雅黑" pitchFamily="34" charset="-122"/>
                    <a:ea typeface="微软雅黑" pitchFamily="34" charset="-122"/>
                  </a:rPr>
                  <a:t>如何解决外包</a:t>
                </a:r>
                <a:r>
                  <a:rPr lang="zh-CN" altLang="en-US" sz="2800" b="1" kern="0" dirty="0">
                    <a:latin typeface="微软雅黑" pitchFamily="34" charset="-122"/>
                    <a:ea typeface="微软雅黑" pitchFamily="34" charset="-122"/>
                  </a:rPr>
                  <a:t>效率和质量</a:t>
                </a:r>
                <a:r>
                  <a:rPr lang="zh-CN" altLang="en-US" sz="2800" kern="0" dirty="0">
                    <a:latin typeface="微软雅黑" pitchFamily="34" charset="-122"/>
                    <a:ea typeface="微软雅黑" pitchFamily="34" charset="-122"/>
                  </a:rPr>
                  <a:t>问题？</a:t>
                </a:r>
                <a:endParaRPr lang="en-US" altLang="zh-CN" sz="28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2" name="矩形 333"/>
              <p:cNvSpPr/>
              <p:nvPr/>
            </p:nvSpPr>
            <p:spPr>
              <a:xfrm>
                <a:off x="4968732" y="480829"/>
                <a:ext cx="954272" cy="1201889"/>
              </a:xfrm>
              <a:prstGeom prst="rect">
                <a:avLst/>
              </a:prstGeom>
              <a:solidFill>
                <a:schemeClr val="accent1">
                  <a:lumMod val="75000"/>
                  <a:alpha val="20000"/>
                </a:scheme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/>
                <a:r>
                  <a:rPr lang="en-US" altLang="zh-CN" sz="3200" kern="0" dirty="0">
                    <a:latin typeface="微软雅黑" pitchFamily="34" charset="-122"/>
                    <a:ea typeface="微软雅黑" pitchFamily="34" charset="-122"/>
                  </a:rPr>
                  <a:t>1</a:t>
                </a:r>
                <a:endParaRPr lang="en-US" altLang="zh-CN" sz="32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1720512" cy="70076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3600" noProof="1"/>
              <a:t>外包团队严峻的考验</a:t>
            </a:r>
            <a:endParaRPr lang="zh-CN" altLang="en-US" sz="3600" b="1" noProof="1"/>
          </a:p>
        </p:txBody>
      </p:sp>
      <p:sp>
        <p:nvSpPr>
          <p:cNvPr id="30" name="矩形 333"/>
          <p:cNvSpPr/>
          <p:nvPr/>
        </p:nvSpPr>
        <p:spPr>
          <a:xfrm>
            <a:off x="1051576" y="1857213"/>
            <a:ext cx="3269352" cy="1059223"/>
          </a:xfrm>
          <a:prstGeom prst="rect">
            <a:avLst/>
          </a:prstGeom>
          <a:solidFill>
            <a:schemeClr val="bg1">
              <a:lumMod val="95000"/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zh-CN" altLang="en-US" sz="3200" kern="0" dirty="0">
                <a:latin typeface="微软雅黑" pitchFamily="34" charset="-122"/>
                <a:ea typeface="微软雅黑" pitchFamily="34" charset="-122"/>
              </a:rPr>
              <a:t>没有测试资源</a:t>
            </a:r>
            <a:endParaRPr lang="zh-CN" altLang="en-US" sz="3200" kern="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矩形 333"/>
          <p:cNvSpPr/>
          <p:nvPr/>
        </p:nvSpPr>
        <p:spPr>
          <a:xfrm>
            <a:off x="1051576" y="4208576"/>
            <a:ext cx="3269352" cy="1059223"/>
          </a:xfrm>
          <a:prstGeom prst="rect">
            <a:avLst/>
          </a:prstGeom>
          <a:solidFill>
            <a:schemeClr val="bg1">
              <a:lumMod val="95000"/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zh-CN" altLang="en-US" sz="3200" kern="0" dirty="0">
                <a:latin typeface="微软雅黑" pitchFamily="34" charset="-122"/>
                <a:ea typeface="微软雅黑" pitchFamily="34" charset="-122"/>
              </a:rPr>
              <a:t>沟通成本高</a:t>
            </a:r>
            <a:endParaRPr lang="zh-CN" altLang="en-US" sz="3200" kern="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33"/>
          <p:cNvSpPr/>
          <p:nvPr/>
        </p:nvSpPr>
        <p:spPr>
          <a:xfrm>
            <a:off x="7948099" y="1857211"/>
            <a:ext cx="3269352" cy="1059223"/>
          </a:xfrm>
          <a:prstGeom prst="rect">
            <a:avLst/>
          </a:prstGeom>
          <a:solidFill>
            <a:schemeClr val="bg1">
              <a:lumMod val="95000"/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zh-CN" altLang="en-US" sz="3200" kern="0" dirty="0">
                <a:latin typeface="微软雅黑" pitchFamily="34" charset="-122"/>
                <a:ea typeface="微软雅黑" pitchFamily="34" charset="-122"/>
              </a:rPr>
              <a:t>开发流动性高</a:t>
            </a:r>
            <a:endParaRPr lang="zh-CN" altLang="en-US" sz="3200" kern="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333"/>
          <p:cNvSpPr/>
          <p:nvPr/>
        </p:nvSpPr>
        <p:spPr>
          <a:xfrm>
            <a:off x="7948099" y="4208576"/>
            <a:ext cx="3269352" cy="1059223"/>
          </a:xfrm>
          <a:prstGeom prst="rect">
            <a:avLst/>
          </a:prstGeom>
          <a:solidFill>
            <a:schemeClr val="bg1">
              <a:lumMod val="95000"/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zh-CN" altLang="en-US" sz="3200" kern="0" dirty="0">
                <a:latin typeface="微软雅黑" pitchFamily="34" charset="-122"/>
                <a:ea typeface="微软雅黑" pitchFamily="34" charset="-122"/>
              </a:rPr>
              <a:t>系统繁多</a:t>
            </a:r>
            <a:endParaRPr lang="zh-CN" altLang="en-US" sz="3200" kern="0" dirty="0" smtClean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组 11"/>
          <p:cNvGrpSpPr/>
          <p:nvPr/>
        </p:nvGrpSpPr>
        <p:grpSpPr>
          <a:xfrm>
            <a:off x="5085576" y="3420662"/>
            <a:ext cx="2163418" cy="1114489"/>
            <a:chOff x="4599592" y="4840612"/>
            <a:chExt cx="1578747" cy="813294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4599592" y="4840612"/>
              <a:ext cx="526249" cy="813294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125841" y="4840612"/>
              <a:ext cx="526249" cy="813294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652090" y="4840612"/>
              <a:ext cx="526249" cy="813294"/>
            </a:xfrm>
            <a:prstGeom prst="rect">
              <a:avLst/>
            </a:prstGeom>
          </p:spPr>
        </p:pic>
      </p:grpSp>
      <p:sp>
        <p:nvSpPr>
          <p:cNvPr id="16" name="矩形 15"/>
          <p:cNvSpPr/>
          <p:nvPr/>
        </p:nvSpPr>
        <p:spPr>
          <a:xfrm>
            <a:off x="4552252" y="2709349"/>
            <a:ext cx="3057247" cy="6331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auto" hangingPunct="0">
              <a:lnSpc>
                <a:spcPct val="120000"/>
              </a:lnSpc>
              <a:defRPr/>
            </a:pPr>
            <a:r>
              <a:rPr lang="zh-CN" altLang="en-US" sz="3200" b="1" kern="0" dirty="0">
                <a:latin typeface="微软雅黑" pitchFamily="34" charset="-122"/>
                <a:ea typeface="微软雅黑" pitchFamily="34" charset="-122"/>
              </a:rPr>
              <a:t>大规模外包团队</a:t>
            </a:r>
            <a:endParaRPr lang="en-US" altLang="zh-CN" sz="3200" b="1" kern="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6021977" y="543231"/>
            <a:ext cx="5904411" cy="550182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4800" noProof="1"/>
              <a:t>所以</a:t>
            </a:r>
            <a:endParaRPr lang="en-US" altLang="zh-CN" sz="4800" noProof="1"/>
          </a:p>
          <a:p>
            <a:pPr>
              <a:lnSpc>
                <a:spcPct val="150000"/>
              </a:lnSpc>
            </a:pPr>
            <a:r>
              <a:rPr lang="zh-CN" altLang="en-US" sz="4800" noProof="1"/>
              <a:t>我们真的</a:t>
            </a:r>
            <a:endParaRPr lang="en-US" altLang="zh-CN" sz="4800" noProof="1"/>
          </a:p>
          <a:p>
            <a:pPr>
              <a:lnSpc>
                <a:spcPct val="150000"/>
              </a:lnSpc>
            </a:pPr>
            <a:r>
              <a:rPr lang="zh-CN" altLang="en-US" sz="4800" noProof="1"/>
              <a:t>应该对外包人员</a:t>
            </a:r>
            <a:endParaRPr lang="en-US" altLang="zh-CN" sz="4800" noProof="1"/>
          </a:p>
          <a:p>
            <a:pPr>
              <a:lnSpc>
                <a:spcPct val="150000"/>
              </a:lnSpc>
            </a:pPr>
            <a:r>
              <a:rPr lang="zh-CN" altLang="en-US" sz="4800" noProof="1"/>
              <a:t>推行</a:t>
            </a:r>
            <a:endParaRPr lang="en-US" altLang="zh-CN" sz="4800" noProof="1"/>
          </a:p>
          <a:p>
            <a:pPr>
              <a:lnSpc>
                <a:spcPct val="150000"/>
              </a:lnSpc>
            </a:pPr>
            <a:r>
              <a:rPr lang="zh-CN" altLang="en-US" sz="4800" noProof="1"/>
              <a:t>前端自动化测试么？</a:t>
            </a:r>
            <a:endParaRPr lang="zh-CN" altLang="en-US" sz="4800" noProof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-1"/>
            <a:ext cx="5721531" cy="6865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93688" y="185738"/>
            <a:ext cx="11898312" cy="480131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zh-CN"/>
            </a:defPPr>
            <a:lvl1pPr defTabSz="914400" eaLnBrk="1" fontAlgn="auto" latinLnBrk="0" hangingPunct="1">
              <a:lnSpc>
                <a:spcPct val="90000"/>
              </a:lnSpc>
              <a:spcAft>
                <a:spcPts val="0"/>
              </a:spcAft>
              <a:buNone/>
              <a:defRPr sz="2800"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600" dirty="0"/>
              <a:t>自我介绍：</a:t>
            </a:r>
            <a:endParaRPr lang="zh-CN" altLang="en-US" sz="3600" dirty="0"/>
          </a:p>
        </p:txBody>
      </p:sp>
      <p:grpSp>
        <p:nvGrpSpPr>
          <p:cNvPr id="8" name="组 7"/>
          <p:cNvGrpSpPr/>
          <p:nvPr/>
        </p:nvGrpSpPr>
        <p:grpSpPr>
          <a:xfrm>
            <a:off x="4128025" y="1874255"/>
            <a:ext cx="7557247" cy="4382855"/>
            <a:chOff x="5302404" y="1870462"/>
            <a:chExt cx="5883472" cy="3683173"/>
          </a:xfrm>
        </p:grpSpPr>
        <p:sp>
          <p:nvSpPr>
            <p:cNvPr id="45" name="矩形 333"/>
            <p:cNvSpPr/>
            <p:nvPr/>
          </p:nvSpPr>
          <p:spPr>
            <a:xfrm>
              <a:off x="5302407" y="1870462"/>
              <a:ext cx="5883469" cy="1855295"/>
            </a:xfrm>
            <a:prstGeom prst="rect">
              <a:avLst/>
            </a:prstGeom>
            <a:solidFill>
              <a:srgbClr val="FFF2CC">
                <a:alpha val="20000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zh-CN" sz="3600" kern="0" dirty="0">
                  <a:latin typeface="微软雅黑" pitchFamily="34" charset="-122"/>
                  <a:ea typeface="微软雅黑" pitchFamily="34" charset="-122"/>
                </a:rPr>
                <a:t>QQ</a:t>
              </a:r>
              <a:r>
                <a:rPr lang="zh-CN" altLang="en-US" sz="3600" kern="0" dirty="0">
                  <a:latin typeface="微软雅黑" pitchFamily="34" charset="-122"/>
                  <a:ea typeface="微软雅黑" pitchFamily="34" charset="-122"/>
                </a:rPr>
                <a:t>空间</a:t>
              </a:r>
              <a:r>
                <a:rPr lang="en-US" altLang="zh-CN" sz="3600" kern="0" dirty="0">
                  <a:latin typeface="微软雅黑" pitchFamily="34" charset="-122"/>
                  <a:ea typeface="微软雅黑" pitchFamily="34" charset="-122"/>
                </a:rPr>
                <a:t>6.5</a:t>
              </a:r>
              <a:r>
                <a:rPr lang="zh-CN" altLang="en-US" sz="3600" kern="0" dirty="0">
                  <a:latin typeface="微软雅黑" pitchFamily="34" charset="-122"/>
                  <a:ea typeface="微软雅黑" pitchFamily="34" charset="-122"/>
                </a:rPr>
                <a:t>年</a:t>
              </a:r>
              <a:endParaRPr lang="en-US" altLang="zh-CN" sz="36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3600" b="1" kern="0" dirty="0">
                  <a:latin typeface="微软雅黑" pitchFamily="34" charset="-122"/>
                  <a:ea typeface="微软雅黑" pitchFamily="34" charset="-122"/>
                </a:rPr>
                <a:t>“</a:t>
              </a:r>
              <a:r>
                <a:rPr lang="en-US" altLang="zh-CN" sz="3600" b="1" kern="0" dirty="0">
                  <a:latin typeface="微软雅黑" pitchFamily="34" charset="-122"/>
                  <a:ea typeface="微软雅黑" pitchFamily="34" charset="-122"/>
                </a:rPr>
                <a:t>Web</a:t>
              </a:r>
              <a:r>
                <a:rPr lang="zh-CN" altLang="en-US" sz="3600" b="1" kern="0" dirty="0">
                  <a:latin typeface="微软雅黑" pitchFamily="34" charset="-122"/>
                  <a:ea typeface="微软雅黑" pitchFamily="34" charset="-122"/>
                </a:rPr>
                <a:t>前端性能优化”</a:t>
              </a:r>
              <a:endParaRPr lang="en-US" altLang="zh-CN" sz="36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矩形 333"/>
            <p:cNvSpPr/>
            <p:nvPr/>
          </p:nvSpPr>
          <p:spPr>
            <a:xfrm>
              <a:off x="5302404" y="3725757"/>
              <a:ext cx="5883472" cy="1827878"/>
            </a:xfrm>
            <a:prstGeom prst="rect">
              <a:avLst/>
            </a:prstGeom>
            <a:solidFill>
              <a:srgbClr val="DAF2E8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3600" kern="0" dirty="0">
                  <a:latin typeface="微软雅黑" pitchFamily="34" charset="-122"/>
                  <a:ea typeface="微软雅黑" pitchFamily="34" charset="-122"/>
                </a:rPr>
                <a:t>微信支付</a:t>
              </a:r>
              <a:r>
                <a:rPr lang="en-US" altLang="zh-CN" sz="3600" kern="0" dirty="0">
                  <a:latin typeface="微软雅黑" pitchFamily="34" charset="-122"/>
                  <a:ea typeface="微软雅黑" pitchFamily="34" charset="-122"/>
                </a:rPr>
                <a:t>2.5</a:t>
              </a:r>
              <a:r>
                <a:rPr lang="zh-CN" altLang="en-US" sz="3600" kern="0" dirty="0">
                  <a:latin typeface="微软雅黑" pitchFamily="34" charset="-122"/>
                  <a:ea typeface="微软雅黑" pitchFamily="34" charset="-122"/>
                </a:rPr>
                <a:t>年</a:t>
              </a:r>
              <a:endParaRPr lang="en-US" altLang="zh-CN" sz="36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3600" b="1" kern="0" dirty="0">
                  <a:latin typeface="微软雅黑" pitchFamily="34" charset="-122"/>
                  <a:ea typeface="微软雅黑" pitchFamily="34" charset="-122"/>
                </a:rPr>
                <a:t>“</a:t>
              </a:r>
              <a:r>
                <a:rPr lang="en-US" altLang="zh-CN" sz="3600" b="1" kern="0" dirty="0">
                  <a:latin typeface="微软雅黑" pitchFamily="34" charset="-122"/>
                  <a:ea typeface="微软雅黑" pitchFamily="34" charset="-122"/>
                </a:rPr>
                <a:t>Web</a:t>
              </a:r>
              <a:r>
                <a:rPr lang="zh-CN" altLang="en-US" sz="3600" b="1" kern="0" dirty="0">
                  <a:latin typeface="微软雅黑" pitchFamily="34" charset="-122"/>
                  <a:ea typeface="微软雅黑" pitchFamily="34" charset="-122"/>
                </a:rPr>
                <a:t>前端工程化”</a:t>
              </a:r>
              <a:endParaRPr lang="en-US" altLang="zh-CN" sz="36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35" y="954740"/>
            <a:ext cx="3513725" cy="55881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973260" y="1072307"/>
            <a:ext cx="82557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4000" dirty="0"/>
              <a:t>郭润增</a:t>
            </a:r>
            <a:r>
              <a:rPr lang="en-US" altLang="zh-CN" sz="4000" dirty="0"/>
              <a:t>(aka.</a:t>
            </a:r>
            <a:r>
              <a:rPr lang="zh-CN" altLang="en-US" sz="4000" dirty="0"/>
              <a:t>郭小帅</a:t>
            </a:r>
            <a:r>
              <a:rPr lang="en-US" altLang="zh-CN" sz="4000" dirty="0"/>
              <a:t>)</a:t>
            </a:r>
            <a:r>
              <a:rPr lang="zh-CN" altLang="en-US" sz="4000" dirty="0"/>
              <a:t>，</a:t>
            </a:r>
            <a:r>
              <a:rPr lang="en-US" altLang="zh-CN" sz="4000" dirty="0"/>
              <a:t>08</a:t>
            </a:r>
            <a:r>
              <a:rPr lang="zh-CN" altLang="en-US" sz="4000" dirty="0"/>
              <a:t>年加入腾讯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33"/>
          <p:cNvSpPr/>
          <p:nvPr/>
        </p:nvSpPr>
        <p:spPr>
          <a:xfrm>
            <a:off x="503939" y="1546608"/>
            <a:ext cx="11157226" cy="383221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8000" b="1" kern="0" dirty="0" smtClean="0">
                <a:latin typeface="微软雅黑" pitchFamily="34" charset="-122"/>
                <a:ea typeface="微软雅黑" pitchFamily="34" charset="-122"/>
              </a:rPr>
              <a:t>PFAT</a:t>
            </a:r>
            <a:endParaRPr lang="en-US" altLang="zh-CN" sz="8000" b="1" kern="0" dirty="0" smtClean="0">
              <a:latin typeface="微软雅黑" pitchFamily="34" charset="-122"/>
              <a:ea typeface="微软雅黑" pitchFamily="34" charset="-122"/>
            </a:endParaRPr>
          </a:p>
          <a:p>
            <a:pPr algn="ctr">
              <a:defRPr/>
            </a:pPr>
            <a:r>
              <a:rPr lang="en-US" altLang="zh-CN" sz="4400" kern="0" dirty="0" smtClean="0">
                <a:latin typeface="微软雅黑" pitchFamily="34" charset="-122"/>
                <a:ea typeface="微软雅黑" pitchFamily="34" charset="-122"/>
              </a:rPr>
              <a:t>Painless</a:t>
            </a:r>
            <a:r>
              <a:rPr lang="zh-CN" altLang="en-US" sz="4400" kern="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4400" kern="0" dirty="0" smtClean="0">
                <a:latin typeface="微软雅黑" pitchFamily="34" charset="-122"/>
                <a:ea typeface="微软雅黑" pitchFamily="34" charset="-122"/>
              </a:rPr>
              <a:t>Frontend</a:t>
            </a:r>
            <a:r>
              <a:rPr lang="zh-CN" altLang="en-US" sz="4400" kern="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4400" kern="0" dirty="0" smtClean="0">
                <a:latin typeface="微软雅黑" pitchFamily="34" charset="-122"/>
                <a:ea typeface="微软雅黑" pitchFamily="34" charset="-122"/>
              </a:rPr>
              <a:t>Automated</a:t>
            </a:r>
            <a:r>
              <a:rPr lang="zh-CN" altLang="en-US" sz="4400" kern="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4400" kern="0" dirty="0" smtClean="0">
                <a:latin typeface="微软雅黑" pitchFamily="34" charset="-122"/>
                <a:ea typeface="微软雅黑" pitchFamily="34" charset="-122"/>
              </a:rPr>
              <a:t>Testing</a:t>
            </a:r>
            <a:endParaRPr lang="en-US" altLang="zh-CN" sz="7200" kern="0" dirty="0" smtClean="0">
              <a:latin typeface="微软雅黑" pitchFamily="34" charset="-122"/>
              <a:ea typeface="微软雅黑" pitchFamily="34" charset="-122"/>
            </a:endParaRPr>
          </a:p>
          <a:p>
            <a:pPr algn="ctr">
              <a:defRPr/>
            </a:pPr>
            <a:r>
              <a:rPr lang="zh-CN" altLang="en-US" sz="8000" kern="0" dirty="0" smtClean="0">
                <a:latin typeface="微软雅黑" pitchFamily="34" charset="-122"/>
                <a:ea typeface="微软雅黑" pitchFamily="34" charset="-122"/>
              </a:rPr>
              <a:t>无痛前端自动化测试</a:t>
            </a:r>
            <a:endParaRPr lang="en-US" altLang="zh-CN" sz="8000" kern="0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灵感的出处</a:t>
            </a:r>
            <a:endParaRPr lang="zh-CN" altLang="en-US" sz="2400"/>
          </a:p>
        </p:txBody>
      </p:sp>
      <p:grpSp>
        <p:nvGrpSpPr>
          <p:cNvPr id="4" name="组 3"/>
          <p:cNvGrpSpPr/>
          <p:nvPr/>
        </p:nvGrpSpPr>
        <p:grpSpPr>
          <a:xfrm>
            <a:off x="293688" y="1144329"/>
            <a:ext cx="6585788" cy="5087622"/>
            <a:chOff x="5517312" y="1585026"/>
            <a:chExt cx="6585788" cy="5087622"/>
          </a:xfrm>
        </p:grpSpPr>
        <p:sp>
          <p:nvSpPr>
            <p:cNvPr id="26" name="矩形 333"/>
            <p:cNvSpPr/>
            <p:nvPr/>
          </p:nvSpPr>
          <p:spPr>
            <a:xfrm>
              <a:off x="7011438" y="1585026"/>
              <a:ext cx="2137473" cy="1533223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t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Store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保存页面状态数据</a:t>
              </a:r>
              <a:endParaRPr lang="en-US" altLang="zh-CN" sz="20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" name="矩形 333"/>
            <p:cNvSpPr/>
            <p:nvPr/>
          </p:nvSpPr>
          <p:spPr>
            <a:xfrm>
              <a:off x="7138785" y="2371455"/>
              <a:ext cx="1896855" cy="634091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dispatcher</a:t>
              </a:r>
              <a:endParaRPr lang="en-US" altLang="zh-CN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400" kern="0" dirty="0">
                  <a:latin typeface="微软雅黑" pitchFamily="34" charset="-122"/>
                  <a:ea typeface="微软雅黑" pitchFamily="34" charset="-122"/>
                </a:rPr>
                <a:t>接收、派遣动作</a:t>
              </a:r>
              <a:endParaRPr lang="en-US" altLang="zh-CN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" name="矩形 333"/>
            <p:cNvSpPr/>
            <p:nvPr/>
          </p:nvSpPr>
          <p:spPr>
            <a:xfrm>
              <a:off x="5656412" y="4191013"/>
              <a:ext cx="1603905" cy="776541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Action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具体的动作</a:t>
              </a:r>
              <a:endParaRPr lang="en-US" altLang="zh-CN" sz="20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" name="矩形 333"/>
            <p:cNvSpPr/>
            <p:nvPr/>
          </p:nvSpPr>
          <p:spPr>
            <a:xfrm>
              <a:off x="9030570" y="4186921"/>
              <a:ext cx="2006165" cy="776541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Reducer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lvl="0" algn="ctr">
                <a:lnSpc>
                  <a:spcPct val="120000"/>
                </a:lnSpc>
              </a:pPr>
              <a:r>
                <a:rPr lang="zh-CN" altLang="en-US" sz="16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动作的处理逻辑</a:t>
              </a:r>
              <a:endParaRPr lang="en-US" altLang="zh-CN" sz="20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矩形 333"/>
            <p:cNvSpPr/>
            <p:nvPr/>
          </p:nvSpPr>
          <p:spPr>
            <a:xfrm>
              <a:off x="9972487" y="2358755"/>
              <a:ext cx="1355461" cy="776541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Render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渲染组件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右箭头 12"/>
            <p:cNvSpPr/>
            <p:nvPr/>
          </p:nvSpPr>
          <p:spPr>
            <a:xfrm rot="18000000">
              <a:off x="6831045" y="3465318"/>
              <a:ext cx="872684" cy="330911"/>
            </a:xfrm>
            <a:prstGeom prst="rightArrow">
              <a:avLst>
                <a:gd name="adj1" fmla="val 34637"/>
                <a:gd name="adj2" fmla="val 83285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右箭头 13"/>
            <p:cNvSpPr/>
            <p:nvPr/>
          </p:nvSpPr>
          <p:spPr>
            <a:xfrm rot="3600000" flipH="1">
              <a:off x="8480269" y="3469266"/>
              <a:ext cx="913327" cy="330911"/>
            </a:xfrm>
            <a:prstGeom prst="rightArrow">
              <a:avLst>
                <a:gd name="adj1" fmla="val 34637"/>
                <a:gd name="adj2" fmla="val 83285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右箭头 14"/>
            <p:cNvSpPr/>
            <p:nvPr/>
          </p:nvSpPr>
          <p:spPr>
            <a:xfrm rot="3600000" flipV="1">
              <a:off x="9197543" y="3467458"/>
              <a:ext cx="913327" cy="330911"/>
            </a:xfrm>
            <a:prstGeom prst="rightArrow">
              <a:avLst>
                <a:gd name="adj1" fmla="val 34637"/>
                <a:gd name="adj2" fmla="val 83285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9806606" y="3283169"/>
              <a:ext cx="71686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Old</a:t>
              </a:r>
              <a:endParaRPr lang="en-US" altLang="zh-CN" sz="1600" b="1" kern="0" dirty="0">
                <a:latin typeface="微软雅黑" pitchFamily="34" charset="-122"/>
                <a:ea typeface="微软雅黑" pitchFamily="34" charset="-122"/>
              </a:endParaRPr>
            </a:p>
            <a:p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State</a:t>
              </a:r>
              <a:endParaRPr lang="zh-CN" altLang="en-US" sz="1100"/>
            </a:p>
          </p:txBody>
        </p:sp>
        <p:sp>
          <p:nvSpPr>
            <p:cNvPr id="17" name="矩形 16"/>
            <p:cNvSpPr/>
            <p:nvPr/>
          </p:nvSpPr>
          <p:spPr>
            <a:xfrm>
              <a:off x="8255277" y="3564685"/>
              <a:ext cx="71686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New</a:t>
              </a:r>
              <a:endParaRPr lang="en-US" altLang="zh-CN" sz="1600" b="1" kern="0" dirty="0">
                <a:latin typeface="微软雅黑" pitchFamily="34" charset="-122"/>
                <a:ea typeface="微软雅黑" pitchFamily="34" charset="-122"/>
              </a:endParaRPr>
            </a:p>
            <a:p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State</a:t>
              </a:r>
              <a:endParaRPr lang="zh-CN" altLang="en-US" sz="1100"/>
            </a:p>
          </p:txBody>
        </p:sp>
        <p:sp>
          <p:nvSpPr>
            <p:cNvPr id="19" name="右箭头 18"/>
            <p:cNvSpPr/>
            <p:nvPr/>
          </p:nvSpPr>
          <p:spPr>
            <a:xfrm>
              <a:off x="9274721" y="2586634"/>
              <a:ext cx="571955" cy="330911"/>
            </a:xfrm>
            <a:prstGeom prst="rightArrow">
              <a:avLst>
                <a:gd name="adj1" fmla="val 34637"/>
                <a:gd name="adj2" fmla="val 83285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6629861" y="3341974"/>
              <a:ext cx="445423" cy="445423"/>
            </a:xfrm>
            <a:prstGeom prst="ellipse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0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9062150" y="3392879"/>
              <a:ext cx="445423" cy="445423"/>
            </a:xfrm>
            <a:prstGeom prst="ellipse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20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9319495" y="2069902"/>
              <a:ext cx="445423" cy="445423"/>
            </a:xfrm>
            <a:prstGeom prst="ellipse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20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5517312" y="5056821"/>
              <a:ext cx="6585788" cy="16158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React</a:t>
              </a: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组件</a:t>
              </a: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+Redux</a:t>
              </a: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单向数据流 </a:t>
              </a:r>
              <a:endParaRPr lang="zh-CN" altLang="en-US" b="1" kern="0" dirty="0">
                <a:latin typeface="微软雅黑" pitchFamily="34" charset="-122"/>
                <a:ea typeface="微软雅黑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charset="2"/>
                <a:buChar char="l"/>
              </a:pPr>
              <a:r>
                <a:rPr lang="zh-CN" altLang="en-US" sz="1600" b="1" kern="0" dirty="0">
                  <a:latin typeface="微软雅黑" pitchFamily="34" charset="-122"/>
                  <a:ea typeface="微软雅黑" pitchFamily="34" charset="-122"/>
                </a:rPr>
                <a:t>表现驱动原则：一个状态 </a:t>
              </a:r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=</a:t>
              </a:r>
              <a:r>
                <a:rPr lang="zh-CN" altLang="en-US" sz="1600" b="1" kern="0" dirty="0">
                  <a:latin typeface="微软雅黑" pitchFamily="34" charset="-122"/>
                  <a:ea typeface="微软雅黑" pitchFamily="34" charset="-122"/>
                </a:rPr>
                <a:t> 一个表现；</a:t>
              </a:r>
              <a:endParaRPr lang="zh-CN" altLang="en-US" sz="16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charset="2"/>
                <a:buChar char="l"/>
              </a:pPr>
              <a:r>
                <a:rPr lang="zh-CN" altLang="en-US" sz="1600" b="1" kern="0" dirty="0">
                  <a:latin typeface="微软雅黑" pitchFamily="34" charset="-122"/>
                  <a:ea typeface="微软雅黑" pitchFamily="34" charset="-122"/>
                </a:rPr>
                <a:t>状态扭转原则：</a:t>
              </a:r>
              <a:r>
                <a:rPr lang="zh-CN" altLang="en-US" sz="1600" b="1" kern="0" dirty="0">
                  <a:solidFill>
                    <a:srgbClr val="00B050"/>
                  </a:solidFill>
                  <a:latin typeface="微软雅黑" pitchFamily="34" charset="-122"/>
                  <a:ea typeface="微软雅黑" pitchFamily="34" charset="-122"/>
                </a:rPr>
                <a:t>当前状态 </a:t>
              </a:r>
              <a:r>
                <a:rPr lang="en-US" altLang="zh-CN" sz="1600" b="1" kern="0" dirty="0">
                  <a:solidFill>
                    <a:srgbClr val="00B050"/>
                  </a:solidFill>
                  <a:latin typeface="微软雅黑" pitchFamily="34" charset="-122"/>
                  <a:ea typeface="微软雅黑" pitchFamily="34" charset="-122"/>
                </a:rPr>
                <a:t>+</a:t>
              </a:r>
              <a:r>
                <a:rPr lang="zh-CN" altLang="en-US" sz="1600" b="1" kern="0" dirty="0">
                  <a:solidFill>
                    <a:srgbClr val="00B050"/>
                  </a:solidFill>
                  <a:latin typeface="微软雅黑" pitchFamily="34" charset="-122"/>
                  <a:ea typeface="微软雅黑" pitchFamily="34" charset="-122"/>
                </a:rPr>
                <a:t> 动作 </a:t>
              </a:r>
              <a:r>
                <a:rPr lang="en-US" altLang="zh-CN" sz="1600" b="1" kern="0" dirty="0">
                  <a:solidFill>
                    <a:srgbClr val="00B050"/>
                  </a:solidFill>
                  <a:latin typeface="微软雅黑" pitchFamily="34" charset="-122"/>
                  <a:ea typeface="微软雅黑" pitchFamily="34" charset="-122"/>
                </a:rPr>
                <a:t>+</a:t>
              </a:r>
              <a:r>
                <a:rPr lang="zh-CN" altLang="en-US" sz="1600" b="1" kern="0" dirty="0">
                  <a:solidFill>
                    <a:srgbClr val="00B050"/>
                  </a:solidFill>
                  <a:latin typeface="微软雅黑" pitchFamily="34" charset="-122"/>
                  <a:ea typeface="微软雅黑" pitchFamily="34" charset="-122"/>
                </a:rPr>
                <a:t> 处理逻辑 </a:t>
              </a:r>
              <a:r>
                <a:rPr lang="en-US" altLang="zh-CN" sz="1600" b="1" kern="0" dirty="0">
                  <a:solidFill>
                    <a:srgbClr val="00B050"/>
                  </a:solidFill>
                  <a:latin typeface="微软雅黑" pitchFamily="34" charset="-122"/>
                  <a:ea typeface="微软雅黑" pitchFamily="34" charset="-122"/>
                </a:rPr>
                <a:t>=</a:t>
              </a:r>
              <a:r>
                <a:rPr lang="zh-CN" altLang="en-US" sz="1600" b="1" kern="0" dirty="0">
                  <a:solidFill>
                    <a:srgbClr val="00B050"/>
                  </a:solidFill>
                  <a:latin typeface="微软雅黑" pitchFamily="34" charset="-122"/>
                  <a:ea typeface="微软雅黑" pitchFamily="34" charset="-122"/>
                </a:rPr>
                <a:t> 下一个明确的状态；</a:t>
              </a:r>
              <a:endParaRPr lang="zh-CN" altLang="en-US" sz="16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charset="2"/>
                <a:buChar char="l"/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基于状态扭转的开发原则：拿到需求，定义状态，定义扭转动作；</a:t>
              </a:r>
              <a:endParaRPr lang="zh-CN" altLang="en-US" sz="1600"/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7028051" y="1144329"/>
            <a:ext cx="4632810" cy="3378436"/>
            <a:chOff x="482110" y="2037873"/>
            <a:chExt cx="4632810" cy="2698751"/>
          </a:xfrm>
        </p:grpSpPr>
        <p:sp>
          <p:nvSpPr>
            <p:cNvPr id="29" name="矩形 333"/>
            <p:cNvSpPr/>
            <p:nvPr/>
          </p:nvSpPr>
          <p:spPr>
            <a:xfrm>
              <a:off x="482110" y="2992847"/>
              <a:ext cx="1355461" cy="776541"/>
            </a:xfrm>
            <a:prstGeom prst="rect">
              <a:avLst/>
            </a:prstGeom>
            <a:solidFill>
              <a:srgbClr val="9DC3E6">
                <a:alpha val="62353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Logic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业务逻辑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0" name="矩形 333"/>
            <p:cNvSpPr/>
            <p:nvPr/>
          </p:nvSpPr>
          <p:spPr>
            <a:xfrm>
              <a:off x="3759459" y="2992846"/>
              <a:ext cx="1355461" cy="776541"/>
            </a:xfrm>
            <a:prstGeom prst="rect">
              <a:avLst/>
            </a:prstGeom>
            <a:solidFill>
              <a:srgbClr val="9DC3E6">
                <a:alpha val="62353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UI</a:t>
              </a:r>
              <a:r>
                <a:rPr lang="zh-CN" altLang="en-US" sz="2000" b="1" kern="0" dirty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DOM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页面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DOM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矩形 333"/>
            <p:cNvSpPr/>
            <p:nvPr/>
          </p:nvSpPr>
          <p:spPr>
            <a:xfrm>
              <a:off x="482110" y="2037874"/>
              <a:ext cx="1355461" cy="776541"/>
            </a:xfrm>
            <a:prstGeom prst="rect">
              <a:avLst/>
            </a:prstGeom>
            <a:solidFill>
              <a:srgbClr val="9DC3E6">
                <a:alpha val="62353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Logic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业务逻辑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矩形 333"/>
            <p:cNvSpPr/>
            <p:nvPr/>
          </p:nvSpPr>
          <p:spPr>
            <a:xfrm>
              <a:off x="3759459" y="2037873"/>
              <a:ext cx="1355461" cy="776541"/>
            </a:xfrm>
            <a:prstGeom prst="rect">
              <a:avLst/>
            </a:prstGeom>
            <a:solidFill>
              <a:srgbClr val="9DC3E6">
                <a:alpha val="62353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UI</a:t>
              </a:r>
              <a:r>
                <a:rPr lang="zh-CN" altLang="en-US" sz="2000" b="1" kern="0" dirty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DOM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页面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DOM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矩形 333"/>
            <p:cNvSpPr/>
            <p:nvPr/>
          </p:nvSpPr>
          <p:spPr>
            <a:xfrm>
              <a:off x="482110" y="3960083"/>
              <a:ext cx="1355461" cy="776541"/>
            </a:xfrm>
            <a:prstGeom prst="rect">
              <a:avLst/>
            </a:prstGeom>
            <a:solidFill>
              <a:srgbClr val="9DC3E6">
                <a:alpha val="62353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Logic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业务逻辑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矩形 333"/>
            <p:cNvSpPr/>
            <p:nvPr/>
          </p:nvSpPr>
          <p:spPr>
            <a:xfrm>
              <a:off x="3759459" y="3960082"/>
              <a:ext cx="1355461" cy="776541"/>
            </a:xfrm>
            <a:prstGeom prst="rect">
              <a:avLst/>
            </a:prstGeom>
            <a:solidFill>
              <a:srgbClr val="9DC3E6">
                <a:alpha val="62353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UI</a:t>
              </a:r>
              <a:r>
                <a:rPr lang="zh-CN" altLang="en-US" sz="2000" b="1" kern="0" dirty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DOM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页面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DOM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5" name="直线箭头连接符 34"/>
            <p:cNvCxnSpPr>
              <a:stCxn id="31" idx="3"/>
              <a:endCxn id="34" idx="1"/>
            </p:cNvCxnSpPr>
            <p:nvPr/>
          </p:nvCxnSpPr>
          <p:spPr>
            <a:xfrm>
              <a:off x="1837571" y="2426145"/>
              <a:ext cx="1921888" cy="1922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箭头连接符 36"/>
            <p:cNvCxnSpPr>
              <a:stCxn id="29" idx="3"/>
              <a:endCxn id="32" idx="1"/>
            </p:cNvCxnSpPr>
            <p:nvPr/>
          </p:nvCxnSpPr>
          <p:spPr>
            <a:xfrm flipV="1">
              <a:off x="1837571" y="2426144"/>
              <a:ext cx="1921888" cy="9549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线箭头连接符 39"/>
            <p:cNvCxnSpPr>
              <a:stCxn id="33" idx="3"/>
              <a:endCxn id="32" idx="1"/>
            </p:cNvCxnSpPr>
            <p:nvPr/>
          </p:nvCxnSpPr>
          <p:spPr>
            <a:xfrm flipV="1">
              <a:off x="1837571" y="2426144"/>
              <a:ext cx="1921888" cy="19222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线箭头连接符 42"/>
            <p:cNvCxnSpPr>
              <a:stCxn id="31" idx="3"/>
              <a:endCxn id="30" idx="1"/>
            </p:cNvCxnSpPr>
            <p:nvPr/>
          </p:nvCxnSpPr>
          <p:spPr>
            <a:xfrm>
              <a:off x="1837571" y="2426145"/>
              <a:ext cx="1921888" cy="9549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线箭头连接符 45"/>
            <p:cNvCxnSpPr>
              <a:stCxn id="29" idx="3"/>
              <a:endCxn id="34" idx="1"/>
            </p:cNvCxnSpPr>
            <p:nvPr/>
          </p:nvCxnSpPr>
          <p:spPr>
            <a:xfrm>
              <a:off x="1837571" y="3381118"/>
              <a:ext cx="1921888" cy="9672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线箭头连接符 52"/>
            <p:cNvCxnSpPr>
              <a:stCxn id="31" idx="3"/>
              <a:endCxn id="32" idx="1"/>
            </p:cNvCxnSpPr>
            <p:nvPr/>
          </p:nvCxnSpPr>
          <p:spPr>
            <a:xfrm flipV="1">
              <a:off x="1837571" y="2426144"/>
              <a:ext cx="192188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箭头连接符 55"/>
            <p:cNvCxnSpPr>
              <a:stCxn id="33" idx="3"/>
              <a:endCxn id="30" idx="1"/>
            </p:cNvCxnSpPr>
            <p:nvPr/>
          </p:nvCxnSpPr>
          <p:spPr>
            <a:xfrm flipV="1">
              <a:off x="1837571" y="3381117"/>
              <a:ext cx="1921888" cy="9672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矩形 58"/>
          <p:cNvSpPr/>
          <p:nvPr/>
        </p:nvSpPr>
        <p:spPr>
          <a:xfrm>
            <a:off x="6939151" y="4616124"/>
            <a:ext cx="4940790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传统前端开发模式</a:t>
            </a:r>
            <a:endParaRPr lang="zh-CN" altLang="en-US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操作</a:t>
            </a:r>
            <a:r>
              <a:rPr lang="en-US" altLang="zh-CN" sz="16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16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的逻辑散落各处；</a:t>
            </a:r>
            <a:endParaRPr lang="en-US" altLang="zh-CN" sz="16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难以管理、维护成本高；</a:t>
            </a:r>
            <a:endParaRPr lang="en-US" altLang="zh-CN" sz="16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难以提升测试效率；</a:t>
            </a:r>
            <a:endParaRPr lang="zh-CN" altLang="en-US" sz="160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如何感知页面状态变化？</a:t>
            </a:r>
            <a:endParaRPr lang="zh-CN" altLang="en-US" sz="2400"/>
          </a:p>
        </p:txBody>
      </p:sp>
      <p:sp>
        <p:nvSpPr>
          <p:cNvPr id="8" name="矩形 333"/>
          <p:cNvSpPr/>
          <p:nvPr/>
        </p:nvSpPr>
        <p:spPr>
          <a:xfrm>
            <a:off x="1875981" y="5291061"/>
            <a:ext cx="1603905" cy="776541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Action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kern="0" dirty="0">
                <a:latin typeface="微软雅黑" pitchFamily="34" charset="-122"/>
                <a:ea typeface="微软雅黑" pitchFamily="34" charset="-122"/>
              </a:rPr>
              <a:t>具体的动作</a:t>
            </a:r>
            <a:endParaRPr lang="en-US" altLang="zh-CN" sz="20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333"/>
          <p:cNvSpPr/>
          <p:nvPr/>
        </p:nvSpPr>
        <p:spPr>
          <a:xfrm>
            <a:off x="5250139" y="5286969"/>
            <a:ext cx="2006165" cy="776541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Reducer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lvl="0" algn="ctr">
              <a:lnSpc>
                <a:spcPct val="120000"/>
              </a:lnSpc>
            </a:pPr>
            <a:r>
              <a:rPr lang="zh-CN" altLang="en-US" sz="16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动作的处理逻辑</a:t>
            </a:r>
            <a:endParaRPr lang="en-US" altLang="zh-CN" sz="20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333"/>
          <p:cNvSpPr/>
          <p:nvPr/>
        </p:nvSpPr>
        <p:spPr>
          <a:xfrm>
            <a:off x="6192056" y="2379303"/>
            <a:ext cx="1355461" cy="776541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Render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kern="0" dirty="0">
                <a:latin typeface="微软雅黑" pitchFamily="34" charset="-122"/>
                <a:ea typeface="微软雅黑" pitchFamily="34" charset="-122"/>
              </a:rPr>
              <a:t>渲染组件</a:t>
            </a:r>
            <a:endParaRPr lang="en-US" altLang="zh-CN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右箭头 12"/>
          <p:cNvSpPr/>
          <p:nvPr/>
        </p:nvSpPr>
        <p:spPr>
          <a:xfrm rot="18000000">
            <a:off x="3050614" y="4565366"/>
            <a:ext cx="872684" cy="330911"/>
          </a:xfrm>
          <a:prstGeom prst="rightArrow">
            <a:avLst>
              <a:gd name="adj1" fmla="val 34637"/>
              <a:gd name="adj2" fmla="val 83285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右箭头 13"/>
          <p:cNvSpPr/>
          <p:nvPr/>
        </p:nvSpPr>
        <p:spPr>
          <a:xfrm rot="3600000" flipH="1">
            <a:off x="4699838" y="4569314"/>
            <a:ext cx="913327" cy="330911"/>
          </a:xfrm>
          <a:prstGeom prst="rightArrow">
            <a:avLst>
              <a:gd name="adj1" fmla="val 34637"/>
              <a:gd name="adj2" fmla="val 83285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右箭头 14"/>
          <p:cNvSpPr/>
          <p:nvPr/>
        </p:nvSpPr>
        <p:spPr>
          <a:xfrm rot="3600000" flipV="1">
            <a:off x="5417112" y="4567506"/>
            <a:ext cx="913327" cy="330911"/>
          </a:xfrm>
          <a:prstGeom prst="rightArrow">
            <a:avLst>
              <a:gd name="adj1" fmla="val 34637"/>
              <a:gd name="adj2" fmla="val 83285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026175" y="4383217"/>
            <a:ext cx="7168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Old</a:t>
            </a:r>
            <a:endParaRPr lang="en-US" altLang="zh-CN" sz="1600" b="1" kern="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State</a:t>
            </a:r>
            <a:endParaRPr lang="zh-CN" altLang="en-US" sz="1100"/>
          </a:p>
        </p:txBody>
      </p:sp>
      <p:sp>
        <p:nvSpPr>
          <p:cNvPr id="17" name="矩形 16"/>
          <p:cNvSpPr/>
          <p:nvPr/>
        </p:nvSpPr>
        <p:spPr>
          <a:xfrm>
            <a:off x="4474846" y="4664733"/>
            <a:ext cx="7168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New</a:t>
            </a:r>
            <a:endParaRPr lang="en-US" altLang="zh-CN" sz="1600" b="1" kern="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State</a:t>
            </a:r>
            <a:endParaRPr lang="zh-CN" altLang="en-US" sz="1100"/>
          </a:p>
        </p:txBody>
      </p:sp>
      <p:sp>
        <p:nvSpPr>
          <p:cNvPr id="19" name="右箭头 18"/>
          <p:cNvSpPr/>
          <p:nvPr/>
        </p:nvSpPr>
        <p:spPr>
          <a:xfrm>
            <a:off x="5494290" y="2607182"/>
            <a:ext cx="571955" cy="330911"/>
          </a:xfrm>
          <a:prstGeom prst="rightArrow">
            <a:avLst>
              <a:gd name="adj1" fmla="val 34637"/>
              <a:gd name="adj2" fmla="val 83285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849430" y="4442022"/>
            <a:ext cx="445423" cy="445423"/>
          </a:xfrm>
          <a:prstGeom prst="ellipse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0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5269019" y="4492927"/>
            <a:ext cx="445423" cy="445423"/>
          </a:xfrm>
          <a:prstGeom prst="ellipse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0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539064" y="2090450"/>
            <a:ext cx="445423" cy="445423"/>
          </a:xfrm>
          <a:prstGeom prst="ellipse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20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878127" y="966020"/>
            <a:ext cx="3822699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kern="0" dirty="0">
                <a:latin typeface="Microsoft YaHei" charset="-122"/>
                <a:ea typeface="Microsoft YaHei" charset="-122"/>
                <a:cs typeface="Microsoft YaHei" charset="-122"/>
              </a:rPr>
              <a:t>一个用例可以表示为：</a:t>
            </a:r>
            <a:endParaRPr lang="en-US" altLang="zh-CN" sz="2800" b="1" kern="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{</a:t>
            </a:r>
            <a:endParaRPr lang="en-US" altLang="zh-CN" sz="240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oldState</a:t>
            </a: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：上一个状态</a:t>
            </a: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,</a:t>
            </a:r>
            <a:endParaRPr lang="en-US" altLang="zh-CN" sz="240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action</a:t>
            </a: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：具体的动作</a:t>
            </a: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,</a:t>
            </a:r>
            <a:endParaRPr lang="en-US" altLang="zh-CN" sz="240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newState</a:t>
            </a:r>
            <a:r>
              <a:rPr lang="zh-CN" altLang="en-US" sz="2400">
                <a:latin typeface="Microsoft YaHei" charset="-122"/>
                <a:ea typeface="Microsoft YaHei" charset="-122"/>
                <a:cs typeface="Microsoft YaHei" charset="-122"/>
              </a:rPr>
              <a:t>：新状态</a:t>
            </a:r>
            <a:endParaRPr lang="en-US" altLang="zh-CN" sz="240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>
                <a:latin typeface="Microsoft YaHei" charset="-122"/>
                <a:ea typeface="Microsoft YaHei" charset="-122"/>
                <a:cs typeface="Microsoft YaHei" charset="-122"/>
              </a:rPr>
              <a:t>}</a:t>
            </a:r>
            <a:endParaRPr lang="en-US" altLang="zh-CN" sz="240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9" name="矩形 333"/>
          <p:cNvSpPr/>
          <p:nvPr/>
        </p:nvSpPr>
        <p:spPr>
          <a:xfrm>
            <a:off x="3231007" y="1182326"/>
            <a:ext cx="2137473" cy="3072425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t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Store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kern="0" dirty="0">
                <a:latin typeface="微软雅黑" pitchFamily="34" charset="-122"/>
                <a:ea typeface="微软雅黑" pitchFamily="34" charset="-122"/>
              </a:rPr>
              <a:t>保存页面状态数据</a:t>
            </a:r>
            <a:endParaRPr lang="en-US" altLang="zh-CN" sz="20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矩形 333"/>
          <p:cNvSpPr/>
          <p:nvPr/>
        </p:nvSpPr>
        <p:spPr>
          <a:xfrm>
            <a:off x="3358354" y="1954307"/>
            <a:ext cx="1896855" cy="2151317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t"/>
          <a:lstStyle/>
          <a:p>
            <a:pPr algn="ctr">
              <a:lnSpc>
                <a:spcPct val="120000"/>
              </a:lnSpc>
            </a:pPr>
            <a:r>
              <a:rPr lang="en-US" altLang="zh-CN" b="1" kern="0" dirty="0">
                <a:latin typeface="微软雅黑" pitchFamily="34" charset="-122"/>
                <a:ea typeface="微软雅黑" pitchFamily="34" charset="-122"/>
              </a:rPr>
              <a:t>dispatcher</a:t>
            </a:r>
            <a:endParaRPr lang="en-US" altLang="zh-CN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kern="0" dirty="0">
                <a:latin typeface="微软雅黑" pitchFamily="34" charset="-122"/>
                <a:ea typeface="微软雅黑" pitchFamily="34" charset="-122"/>
              </a:rPr>
              <a:t>接收、派遣动作</a:t>
            </a:r>
            <a:endParaRPr lang="en-US" altLang="zh-CN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矩形 333"/>
          <p:cNvSpPr/>
          <p:nvPr/>
        </p:nvSpPr>
        <p:spPr>
          <a:xfrm>
            <a:off x="3358354" y="2653272"/>
            <a:ext cx="1901925" cy="1282235"/>
          </a:xfrm>
          <a:prstGeom prst="rect">
            <a:avLst/>
          </a:prstGeom>
          <a:solidFill>
            <a:srgbClr val="B1E2D2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PFAT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MiddleWare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kern="0" dirty="0">
                <a:latin typeface="微软雅黑" pitchFamily="34" charset="-122"/>
                <a:ea typeface="微软雅黑" pitchFamily="34" charset="-122"/>
              </a:rPr>
              <a:t>测试用例录制中间件</a:t>
            </a:r>
            <a:endParaRPr lang="en-US" altLang="zh-CN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2780514" y="3126862"/>
            <a:ext cx="445423" cy="445423"/>
          </a:xfrm>
          <a:prstGeom prst="ellipse">
            <a:avLst/>
          </a:prstGeom>
          <a:solidFill>
            <a:srgbClr val="1EAD82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0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-57485" y="2564373"/>
            <a:ext cx="291778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利用</a:t>
            </a:r>
            <a:r>
              <a:rPr lang="en-US" altLang="zh-CN" sz="2400" kern="0" dirty="0">
                <a:latin typeface="微软雅黑" pitchFamily="34" charset="-122"/>
                <a:ea typeface="微软雅黑" pitchFamily="34" charset="-122"/>
              </a:rPr>
              <a:t>Redux</a:t>
            </a: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的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  <a:p>
            <a:pPr algn="r"/>
            <a:r>
              <a:rPr lang="en-US" altLang="zh-CN" sz="2400" kern="0" dirty="0">
                <a:latin typeface="微软雅黑" pitchFamily="34" charset="-122"/>
                <a:ea typeface="微软雅黑" pitchFamily="34" charset="-122"/>
              </a:rPr>
              <a:t>MiddleWare</a:t>
            </a: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机制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  <a:p>
            <a:pPr algn="r"/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开发一个中间件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  <a:p>
            <a:pPr algn="r"/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抓取</a:t>
            </a:r>
            <a:r>
              <a:rPr lang="en-US" altLang="zh-CN" sz="2400" kern="0" dirty="0">
                <a:latin typeface="微软雅黑" pitchFamily="34" charset="-122"/>
                <a:ea typeface="微软雅黑" pitchFamily="34" charset="-122"/>
              </a:rPr>
              <a:t>Action</a:t>
            </a: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2400" kern="0" dirty="0">
                <a:latin typeface="微软雅黑" pitchFamily="34" charset="-122"/>
                <a:ea typeface="微软雅黑" pitchFamily="34" charset="-122"/>
              </a:rPr>
              <a:t>State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右箭头 47"/>
          <p:cNvSpPr/>
          <p:nvPr/>
        </p:nvSpPr>
        <p:spPr>
          <a:xfrm rot="5400000">
            <a:off x="9440239" y="4202489"/>
            <a:ext cx="698474" cy="1269778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7696566" y="5444406"/>
            <a:ext cx="41857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kern="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能否进一步拿到页面快照？</a:t>
            </a:r>
            <a:endParaRPr lang="en-US" altLang="zh-CN" sz="2400" b="1" kern="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400" b="1" kern="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用于更加直观地发现组件变更</a:t>
            </a:r>
            <a:endParaRPr lang="en-US" altLang="zh-CN" sz="2400" b="1" kern="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如何拿到页面</a:t>
            </a:r>
            <a:r>
              <a:rPr lang="zh-CN" altLang="en-US" sz="36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虚拟</a:t>
            </a:r>
            <a:r>
              <a:rPr lang="en-US" altLang="zh-CN" sz="36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快照？（方案一）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8" y="774484"/>
            <a:ext cx="8837612" cy="5427447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8902700" y="1558449"/>
            <a:ext cx="3289300" cy="477053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使用</a:t>
            </a:r>
            <a:r>
              <a:rPr lang="en-US" altLang="zh-CN" sz="2400" b="1"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官方提供的测试工具“</a:t>
            </a:r>
            <a:r>
              <a:rPr lang="en-US" altLang="zh-CN" sz="2400" b="1">
                <a:latin typeface="Microsoft YaHei" charset="-122"/>
                <a:ea typeface="Microsoft YaHei" charset="-122"/>
                <a:cs typeface="Microsoft YaHei" charset="-122"/>
              </a:rPr>
              <a:t>react-test-renderer</a:t>
            </a: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”；</a:t>
            </a:r>
            <a:endParaRPr lang="en-US" altLang="zh-CN" sz="2400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endParaRPr lang="en-US" altLang="zh-CN" sz="2400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优点：</a:t>
            </a:r>
            <a:endParaRPr lang="en-US" altLang="zh-CN" sz="2400" b="1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能拿到虚拟</a:t>
            </a:r>
            <a:r>
              <a:rPr lang="en-US" altLang="zh-CN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DOM</a:t>
            </a: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2400" b="1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endParaRPr lang="en-US" altLang="zh-CN" sz="2400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缺点：</a:t>
            </a:r>
            <a:endParaRPr lang="en-US" altLang="zh-CN" sz="2400" b="1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zh-CN" altLang="en-US" sz="4000" b="1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得手写测试用例</a:t>
            </a:r>
            <a:endParaRPr lang="en-US" altLang="zh-CN" sz="4000" b="1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如何拿到页面</a:t>
            </a:r>
            <a:r>
              <a:rPr lang="zh-CN" altLang="en-US" sz="36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虚拟</a:t>
            </a:r>
            <a:r>
              <a:rPr lang="en-US" altLang="zh-CN" sz="36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快照？（方案二）</a:t>
            </a:r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8902700" y="1558449"/>
            <a:ext cx="3289300" cy="484440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使用</a:t>
            </a:r>
            <a:r>
              <a:rPr lang="en-US" altLang="zh-CN" sz="2400" b="1"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官方推荐的测试工具</a:t>
            </a:r>
            <a:r>
              <a:rPr lang="en-US" altLang="zh-CN" sz="2400" b="1">
                <a:latin typeface="Microsoft YaHei" charset="-122"/>
                <a:ea typeface="Microsoft YaHei" charset="-122"/>
                <a:cs typeface="Microsoft YaHei" charset="-122"/>
              </a:rPr>
              <a:t>Jest</a:t>
            </a: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2400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endParaRPr lang="en-US" altLang="zh-CN" sz="2400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优点：</a:t>
            </a:r>
            <a:endParaRPr lang="en-US" altLang="zh-CN" sz="2400" b="1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能拿到虚拟</a:t>
            </a:r>
            <a:r>
              <a:rPr lang="en-US" altLang="zh-CN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DOM</a:t>
            </a: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2400" b="1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en-US" altLang="zh-CN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Jest</a:t>
            </a: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提供</a:t>
            </a:r>
            <a:r>
              <a:rPr lang="en-US" altLang="zh-CN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Diff</a:t>
            </a: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能力；</a:t>
            </a:r>
            <a:endParaRPr lang="en-US" altLang="zh-CN" sz="2400" b="1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endParaRPr lang="en-US" altLang="zh-CN" sz="2400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缺点：</a:t>
            </a:r>
            <a:endParaRPr lang="en-US" altLang="zh-CN" sz="2400" b="1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zh-CN" altLang="en-US" sz="4000" b="1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得手写测试用例</a:t>
            </a:r>
            <a:endParaRPr lang="en-US" altLang="zh-CN" sz="4000" b="1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12" y="1061302"/>
            <a:ext cx="8624888" cy="262394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12" y="3304245"/>
            <a:ext cx="8624888" cy="30298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如何拿到页面</a:t>
            </a:r>
            <a:r>
              <a:rPr lang="zh-CN" altLang="en-US" sz="36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虚拟</a:t>
            </a:r>
            <a:r>
              <a:rPr lang="en-US" altLang="zh-CN" sz="36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快照？</a:t>
            </a:r>
            <a:r>
              <a:rPr lang="zh-CN" altLang="en-US" sz="3600" b="1" kern="0" dirty="0">
                <a:solidFill>
                  <a:schemeClr val="accent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（方案三）</a:t>
            </a:r>
            <a:endParaRPr lang="zh-CN" altLang="en-US" sz="2400"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8" name="图片 5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 bwMode="auto">
          <a:xfrm>
            <a:off x="293688" y="980621"/>
            <a:ext cx="8116035" cy="5319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6083300" y="980621"/>
            <a:ext cx="6108700" cy="518911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研究</a:t>
            </a:r>
            <a:r>
              <a:rPr lang="en-US" altLang="zh-CN" sz="2400" b="1"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源码发现給</a:t>
            </a:r>
            <a:r>
              <a:rPr lang="en-US" altLang="zh-CN" sz="2400" b="1"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开发者工具留了后门供获取虚拟</a:t>
            </a:r>
            <a:r>
              <a:rPr lang="en-US" altLang="zh-CN" sz="2400" b="1">
                <a:latin typeface="Microsoft YaHei" charset="-122"/>
                <a:ea typeface="Microsoft YaHei" charset="-122"/>
                <a:cs typeface="Microsoft YaHei" charset="-122"/>
              </a:rPr>
              <a:t>DOM</a:t>
            </a: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数据；</a:t>
            </a:r>
            <a:endParaRPr lang="en-US" altLang="zh-CN" sz="2400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借鉴</a:t>
            </a:r>
            <a:r>
              <a:rPr lang="en-US" altLang="zh-CN" sz="2400" b="1"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开发者工具构建虚拟</a:t>
            </a:r>
            <a:r>
              <a:rPr lang="en-US" altLang="zh-CN" sz="2400" b="1">
                <a:latin typeface="Microsoft YaHei" charset="-122"/>
                <a:ea typeface="Microsoft YaHei" charset="-122"/>
                <a:cs typeface="Microsoft YaHei" charset="-122"/>
              </a:rPr>
              <a:t>DOM</a:t>
            </a:r>
            <a:r>
              <a:rPr lang="zh-CN" altLang="en-US" sz="2400" b="1"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2400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优点：</a:t>
            </a:r>
            <a:endParaRPr lang="en-US" altLang="zh-CN" sz="2400" b="1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能拿到虚拟</a:t>
            </a:r>
            <a:r>
              <a:rPr lang="en-US" altLang="zh-CN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DOM</a:t>
            </a: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2400" b="1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zh-CN" altLang="en-US"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不用手写测试用例；</a:t>
            </a:r>
            <a:endParaRPr lang="en-US" altLang="zh-CN" sz="2400" b="1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缺点：</a:t>
            </a:r>
            <a:endParaRPr lang="en-US" altLang="zh-CN" sz="2400" b="1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zh-CN" altLang="en-US" sz="2400" b="1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依赖</a:t>
            </a:r>
            <a:r>
              <a:rPr lang="en-US" altLang="zh-CN" sz="2400" b="1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sz="2400" b="1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开发者工具；</a:t>
            </a:r>
            <a:endParaRPr lang="en-US" altLang="zh-CN" sz="2400" b="1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lvl="0" indent="-342900" eaLnBrk="0" hangingPunct="0">
              <a:spcBef>
                <a:spcPct val="20000"/>
              </a:spcBef>
              <a:buFont typeface="Wingdings" charset="2"/>
              <a:buChar char="l"/>
            </a:pPr>
            <a:r>
              <a:rPr lang="zh-CN" altLang="en-US" sz="2400" b="1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解决方案：</a:t>
            </a:r>
            <a:endParaRPr lang="en-US" altLang="zh-CN" sz="2400" b="1">
              <a:solidFill>
                <a:srgbClr val="0070C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zh-CN" altLang="en-US" sz="2400" b="1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对开发者无影响，开发者会安装</a:t>
            </a:r>
            <a:r>
              <a:rPr lang="en-US" altLang="zh-CN" sz="2400" b="1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sz="2400" b="1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开发工具；</a:t>
            </a:r>
            <a:endParaRPr lang="en-US" altLang="zh-CN" sz="2400" b="1">
              <a:solidFill>
                <a:srgbClr val="0070C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0" eaLnBrk="0" hangingPunct="0">
              <a:spcBef>
                <a:spcPct val="20000"/>
              </a:spcBef>
            </a:pPr>
            <a:r>
              <a:rPr lang="zh-CN" altLang="en-US" sz="2400" b="1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对非开发者，給</a:t>
            </a:r>
            <a:r>
              <a:rPr lang="en-US" altLang="zh-CN" sz="2400" b="1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lang="zh-CN" altLang="en-US" sz="2400" b="1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模拟一个</a:t>
            </a:r>
            <a:r>
              <a:rPr lang="en-US" altLang="zh-CN" sz="2400" b="1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HOOK</a:t>
            </a:r>
            <a:r>
              <a:rPr lang="zh-CN" altLang="en-US" sz="2400" b="1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2400" b="1">
              <a:solidFill>
                <a:srgbClr val="0070C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如何解决前端异步请求的用例录制？</a:t>
            </a:r>
            <a:endParaRPr lang="zh-CN" altLang="en-US" sz="2400"/>
          </a:p>
        </p:txBody>
      </p:sp>
      <p:sp>
        <p:nvSpPr>
          <p:cNvPr id="3" name="矩形 2"/>
          <p:cNvSpPr/>
          <p:nvPr/>
        </p:nvSpPr>
        <p:spPr>
          <a:xfrm>
            <a:off x="6293644" y="1482251"/>
            <a:ext cx="5961856" cy="5001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zh-CN" altLang="en-US" sz="2400">
                <a:latin typeface="微软雅黑"/>
                <a:ea typeface="微软雅黑"/>
                <a:sym typeface="MS PGothic" charset="-128"/>
              </a:rPr>
              <a:t>业务自己将异步动作拆分为多个对应的同步动作：</a:t>
            </a:r>
            <a:endParaRPr kumimoji="1" lang="en-US" altLang="zh-CN" sz="2400">
              <a:latin typeface="微软雅黑"/>
              <a:ea typeface="微软雅黑"/>
              <a:sym typeface="MS PGothic" charset="-128"/>
            </a:endParaRPr>
          </a:p>
          <a:p>
            <a:pPr marL="800100" lvl="1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en-US" altLang="zh-CN" sz="2000">
                <a:latin typeface="微软雅黑"/>
                <a:ea typeface="微软雅黑"/>
                <a:sym typeface="MS PGothic" charset="-128"/>
              </a:rPr>
              <a:t>e.g.</a:t>
            </a: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 一个</a:t>
            </a:r>
            <a:r>
              <a:rPr kumimoji="1" lang="en-US" altLang="zh-CN" sz="2000">
                <a:latin typeface="微软雅黑"/>
                <a:ea typeface="微软雅黑"/>
                <a:sym typeface="MS PGothic" charset="-128"/>
              </a:rPr>
              <a:t>SEND_REQUEST</a:t>
            </a: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可以分拆为</a:t>
            </a:r>
            <a:r>
              <a:rPr kumimoji="1" lang="en-US" altLang="zh-CN" sz="2000">
                <a:latin typeface="微软雅黑"/>
                <a:ea typeface="微软雅黑"/>
                <a:sym typeface="MS PGothic" charset="-128"/>
              </a:rPr>
              <a:t>START_REQUEST</a:t>
            </a: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、</a:t>
            </a:r>
            <a:r>
              <a:rPr kumimoji="1" lang="en-US" altLang="zh-CN" sz="2000">
                <a:latin typeface="微软雅黑"/>
                <a:ea typeface="微软雅黑"/>
                <a:sym typeface="MS PGothic" charset="-128"/>
              </a:rPr>
              <a:t>REQUEST_SUCC</a:t>
            </a: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、</a:t>
            </a:r>
            <a:r>
              <a:rPr kumimoji="1" lang="en-US" altLang="zh-CN" sz="2000">
                <a:latin typeface="微软雅黑"/>
                <a:ea typeface="微软雅黑"/>
                <a:sym typeface="MS PGothic" charset="-128"/>
              </a:rPr>
              <a:t>REQUEST_FAIL</a:t>
            </a: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这三个</a:t>
            </a:r>
            <a:r>
              <a:rPr kumimoji="1" lang="en-US" altLang="zh-CN" sz="2000">
                <a:latin typeface="微软雅黑"/>
                <a:ea typeface="微软雅黑"/>
                <a:sym typeface="MS PGothic" charset="-128"/>
              </a:rPr>
              <a:t>Action</a:t>
            </a: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；</a:t>
            </a:r>
            <a:endParaRPr kumimoji="1" lang="en-US" altLang="zh-CN" sz="2000">
              <a:latin typeface="微软雅黑"/>
              <a:ea typeface="微软雅黑"/>
              <a:sym typeface="MS PGothic" charset="-128"/>
            </a:endParaRPr>
          </a:p>
          <a:p>
            <a:pPr marL="342900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zh-CN" altLang="en-US" sz="2400" b="1">
                <a:solidFill>
                  <a:srgbClr val="C00000"/>
                </a:solidFill>
                <a:latin typeface="微软雅黑"/>
                <a:ea typeface="微软雅黑"/>
                <a:sym typeface="MS PGothic" charset="-128"/>
              </a:rPr>
              <a:t>不足：</a:t>
            </a:r>
            <a:endParaRPr kumimoji="1" lang="en-US" altLang="zh-CN" sz="2000" b="1">
              <a:solidFill>
                <a:srgbClr val="C00000"/>
              </a:solidFill>
              <a:latin typeface="微软雅黑"/>
              <a:ea typeface="微软雅黑"/>
              <a:sym typeface="MS PGothic" charset="-128"/>
            </a:endParaRPr>
          </a:p>
          <a:p>
            <a:pPr marL="800100" lvl="1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zh-CN" altLang="en-US" sz="2400" b="1">
                <a:solidFill>
                  <a:srgbClr val="C00000"/>
                </a:solidFill>
                <a:latin typeface="微软雅黑"/>
                <a:ea typeface="微软雅黑"/>
                <a:sym typeface="MS PGothic" charset="-128"/>
              </a:rPr>
              <a:t>每个业务需要开发自己去分拆；</a:t>
            </a:r>
            <a:endParaRPr kumimoji="1" lang="en-US" altLang="zh-CN" sz="2400" b="1">
              <a:solidFill>
                <a:srgbClr val="C00000"/>
              </a:solidFill>
              <a:latin typeface="微软雅黑"/>
              <a:ea typeface="微软雅黑"/>
              <a:sym typeface="MS PGothic" charset="-128"/>
            </a:endParaRPr>
          </a:p>
          <a:p>
            <a:pPr marL="800100" lvl="1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zh-CN" altLang="en-US" sz="2400" b="1">
                <a:solidFill>
                  <a:srgbClr val="C00000"/>
                </a:solidFill>
                <a:latin typeface="微软雅黑"/>
                <a:ea typeface="微软雅黑"/>
                <a:sym typeface="MS PGothic" charset="-128"/>
              </a:rPr>
              <a:t>不方便统一管理；</a:t>
            </a:r>
            <a:endParaRPr kumimoji="1" lang="en-US" altLang="zh-CN" sz="2400" b="1">
              <a:solidFill>
                <a:srgbClr val="C00000"/>
              </a:solidFill>
              <a:latin typeface="微软雅黑"/>
              <a:ea typeface="微软雅黑"/>
              <a:sym typeface="MS PGothic" charset="-128"/>
            </a:endParaRPr>
          </a:p>
          <a:p>
            <a:pPr marL="342900" lvl="0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endParaRPr lang="zh-CN" altLang="en-US"/>
          </a:p>
        </p:txBody>
      </p:sp>
      <p:sp>
        <p:nvSpPr>
          <p:cNvPr id="7" name="矩形 333"/>
          <p:cNvSpPr/>
          <p:nvPr/>
        </p:nvSpPr>
        <p:spPr>
          <a:xfrm>
            <a:off x="444306" y="1101251"/>
            <a:ext cx="3492501" cy="1533223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t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Store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kern="0" dirty="0">
                <a:latin typeface="微软雅黑" pitchFamily="34" charset="-122"/>
                <a:ea typeface="微软雅黑" pitchFamily="34" charset="-122"/>
              </a:rPr>
              <a:t>保存页面状态数据</a:t>
            </a:r>
            <a:endParaRPr lang="en-US" altLang="zh-CN" sz="20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333"/>
          <p:cNvSpPr/>
          <p:nvPr/>
        </p:nvSpPr>
        <p:spPr>
          <a:xfrm>
            <a:off x="2235200" y="1887680"/>
            <a:ext cx="1588336" cy="634091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b="1" kern="0" dirty="0">
                <a:latin typeface="微软雅黑" pitchFamily="34" charset="-122"/>
                <a:ea typeface="微软雅黑" pitchFamily="34" charset="-122"/>
              </a:rPr>
              <a:t>dispatcher</a:t>
            </a:r>
            <a:endParaRPr lang="en-US" altLang="zh-CN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 kern="0" dirty="0">
                <a:latin typeface="微软雅黑" pitchFamily="34" charset="-122"/>
                <a:ea typeface="微软雅黑" pitchFamily="34" charset="-122"/>
              </a:rPr>
              <a:t>接收、派遣动作</a:t>
            </a:r>
            <a:endParaRPr lang="en-US" altLang="zh-CN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333"/>
          <p:cNvSpPr/>
          <p:nvPr/>
        </p:nvSpPr>
        <p:spPr>
          <a:xfrm>
            <a:off x="444308" y="3707238"/>
            <a:ext cx="2387792" cy="776541"/>
          </a:xfrm>
          <a:prstGeom prst="rect">
            <a:avLst/>
          </a:prstGeom>
          <a:solidFill>
            <a:srgbClr val="B1E2D2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START_REQUEST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kern="0" dirty="0">
                <a:latin typeface="微软雅黑" pitchFamily="34" charset="-122"/>
                <a:ea typeface="微软雅黑" pitchFamily="34" charset="-122"/>
              </a:rPr>
              <a:t>开始请求</a:t>
            </a:r>
            <a:endParaRPr lang="en-US" altLang="zh-CN" sz="20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矩形 333"/>
          <p:cNvSpPr/>
          <p:nvPr/>
        </p:nvSpPr>
        <p:spPr>
          <a:xfrm>
            <a:off x="3818466" y="3703146"/>
            <a:ext cx="2006165" cy="776541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Reducer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lvl="0" algn="ctr">
              <a:lnSpc>
                <a:spcPct val="120000"/>
              </a:lnSpc>
            </a:pPr>
            <a:r>
              <a:rPr lang="zh-CN" altLang="en-US" sz="16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动作的处理逻辑</a:t>
            </a:r>
            <a:endParaRPr lang="en-US" altLang="zh-CN" sz="20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333"/>
          <p:cNvSpPr/>
          <p:nvPr/>
        </p:nvSpPr>
        <p:spPr>
          <a:xfrm>
            <a:off x="4760383" y="1874980"/>
            <a:ext cx="1355461" cy="776541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Render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kern="0" dirty="0">
                <a:latin typeface="微软雅黑" pitchFamily="34" charset="-122"/>
                <a:ea typeface="微软雅黑" pitchFamily="34" charset="-122"/>
              </a:rPr>
              <a:t>渲染组件</a:t>
            </a:r>
            <a:endParaRPr lang="en-US" altLang="zh-CN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右箭头 11"/>
          <p:cNvSpPr/>
          <p:nvPr/>
        </p:nvSpPr>
        <p:spPr>
          <a:xfrm rot="18000000">
            <a:off x="1618941" y="2981543"/>
            <a:ext cx="872684" cy="330911"/>
          </a:xfrm>
          <a:prstGeom prst="rightArrow">
            <a:avLst>
              <a:gd name="adj1" fmla="val 34637"/>
              <a:gd name="adj2" fmla="val 83285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右箭头 12"/>
          <p:cNvSpPr/>
          <p:nvPr/>
        </p:nvSpPr>
        <p:spPr>
          <a:xfrm rot="3600000" flipH="1">
            <a:off x="3268165" y="2985491"/>
            <a:ext cx="913327" cy="330911"/>
          </a:xfrm>
          <a:prstGeom prst="rightArrow">
            <a:avLst>
              <a:gd name="adj1" fmla="val 34637"/>
              <a:gd name="adj2" fmla="val 83285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右箭头 13"/>
          <p:cNvSpPr/>
          <p:nvPr/>
        </p:nvSpPr>
        <p:spPr>
          <a:xfrm rot="3600000" flipV="1">
            <a:off x="3985439" y="2983683"/>
            <a:ext cx="913327" cy="330911"/>
          </a:xfrm>
          <a:prstGeom prst="rightArrow">
            <a:avLst>
              <a:gd name="adj1" fmla="val 34637"/>
              <a:gd name="adj2" fmla="val 83285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594502" y="2799394"/>
            <a:ext cx="7168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Old</a:t>
            </a:r>
            <a:endParaRPr lang="en-US" altLang="zh-CN" sz="1600" b="1" kern="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State</a:t>
            </a:r>
            <a:endParaRPr lang="zh-CN" altLang="en-US" sz="1100"/>
          </a:p>
        </p:txBody>
      </p:sp>
      <p:sp>
        <p:nvSpPr>
          <p:cNvPr id="16" name="矩形 15"/>
          <p:cNvSpPr/>
          <p:nvPr/>
        </p:nvSpPr>
        <p:spPr>
          <a:xfrm>
            <a:off x="3043173" y="3080910"/>
            <a:ext cx="7168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New</a:t>
            </a:r>
            <a:endParaRPr lang="en-US" altLang="zh-CN" sz="1600" b="1" kern="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b="1" kern="0" dirty="0">
                <a:latin typeface="微软雅黑" pitchFamily="34" charset="-122"/>
                <a:ea typeface="微软雅黑" pitchFamily="34" charset="-122"/>
              </a:rPr>
              <a:t>State</a:t>
            </a:r>
            <a:endParaRPr lang="zh-CN" altLang="en-US" sz="1100"/>
          </a:p>
        </p:txBody>
      </p:sp>
      <p:sp>
        <p:nvSpPr>
          <p:cNvPr id="17" name="右箭头 16"/>
          <p:cNvSpPr/>
          <p:nvPr/>
        </p:nvSpPr>
        <p:spPr>
          <a:xfrm>
            <a:off x="4062617" y="2102859"/>
            <a:ext cx="571955" cy="330911"/>
          </a:xfrm>
          <a:prstGeom prst="rightArrow">
            <a:avLst>
              <a:gd name="adj1" fmla="val 34637"/>
              <a:gd name="adj2" fmla="val 83285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1417757" y="2858199"/>
            <a:ext cx="445423" cy="445423"/>
          </a:xfrm>
          <a:prstGeom prst="ellipse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20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850046" y="2909104"/>
            <a:ext cx="445423" cy="445423"/>
          </a:xfrm>
          <a:prstGeom prst="ellipse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0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107391" y="1586127"/>
            <a:ext cx="445423" cy="445423"/>
          </a:xfrm>
          <a:prstGeom prst="ellipse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20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矩形 333"/>
          <p:cNvSpPr/>
          <p:nvPr/>
        </p:nvSpPr>
        <p:spPr>
          <a:xfrm>
            <a:off x="444307" y="4479687"/>
            <a:ext cx="2387792" cy="776541"/>
          </a:xfrm>
          <a:prstGeom prst="rect">
            <a:avLst/>
          </a:prstGeom>
          <a:solidFill>
            <a:srgbClr val="B1E2D2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REQUEST_SUCC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kern="0" dirty="0">
                <a:latin typeface="微软雅黑" pitchFamily="34" charset="-122"/>
                <a:ea typeface="微软雅黑" pitchFamily="34" charset="-122"/>
              </a:rPr>
              <a:t>请求成功</a:t>
            </a:r>
            <a:endParaRPr lang="en-US" altLang="zh-CN" sz="20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 333"/>
          <p:cNvSpPr/>
          <p:nvPr/>
        </p:nvSpPr>
        <p:spPr>
          <a:xfrm>
            <a:off x="444306" y="5256228"/>
            <a:ext cx="2387792" cy="776541"/>
          </a:xfrm>
          <a:prstGeom prst="rect">
            <a:avLst/>
          </a:prstGeom>
          <a:solidFill>
            <a:srgbClr val="B1E2D2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REQUEST_FAIL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kern="0" dirty="0">
                <a:latin typeface="微软雅黑" pitchFamily="34" charset="-122"/>
                <a:ea typeface="微软雅黑" pitchFamily="34" charset="-122"/>
              </a:rPr>
              <a:t>请求失败</a:t>
            </a:r>
            <a:endParaRPr lang="en-US" altLang="zh-CN" sz="2000" kern="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546100" y="1874980"/>
            <a:ext cx="1575829" cy="646791"/>
            <a:chOff x="3199887" y="5092688"/>
            <a:chExt cx="2209415" cy="919648"/>
          </a:xfrm>
        </p:grpSpPr>
        <p:sp>
          <p:nvSpPr>
            <p:cNvPr id="24" name="矩形 333"/>
            <p:cNvSpPr/>
            <p:nvPr/>
          </p:nvSpPr>
          <p:spPr>
            <a:xfrm>
              <a:off x="3199887" y="5552964"/>
              <a:ext cx="735575" cy="459372"/>
            </a:xfrm>
            <a:prstGeom prst="rect">
              <a:avLst/>
            </a:prstGeom>
            <a:solidFill>
              <a:srgbClr val="B1E2D2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800" kern="0" dirty="0">
                  <a:latin typeface="微软雅黑" pitchFamily="34" charset="-122"/>
                  <a:ea typeface="微软雅黑" pitchFamily="34" charset="-122"/>
                </a:rPr>
                <a:t>请求中</a:t>
              </a:r>
              <a:endParaRPr lang="en-US" altLang="zh-CN" sz="105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矩形 333"/>
            <p:cNvSpPr/>
            <p:nvPr/>
          </p:nvSpPr>
          <p:spPr>
            <a:xfrm>
              <a:off x="3936807" y="5551156"/>
              <a:ext cx="735575" cy="459372"/>
            </a:xfrm>
            <a:prstGeom prst="rect">
              <a:avLst/>
            </a:prstGeom>
            <a:solidFill>
              <a:srgbClr val="B1E2D2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kern="0" dirty="0">
                  <a:latin typeface="微软雅黑" pitchFamily="34" charset="-122"/>
                  <a:ea typeface="微软雅黑" pitchFamily="34" charset="-122"/>
                </a:rPr>
                <a:t>成功</a:t>
              </a:r>
              <a:endParaRPr lang="en-US" altLang="zh-CN" sz="1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矩形 333"/>
            <p:cNvSpPr/>
            <p:nvPr/>
          </p:nvSpPr>
          <p:spPr>
            <a:xfrm>
              <a:off x="4673727" y="5551156"/>
              <a:ext cx="735575" cy="459372"/>
            </a:xfrm>
            <a:prstGeom prst="rect">
              <a:avLst/>
            </a:prstGeom>
            <a:solidFill>
              <a:srgbClr val="B1E2D2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kern="0" dirty="0">
                  <a:latin typeface="微软雅黑" pitchFamily="34" charset="-122"/>
                  <a:ea typeface="微软雅黑" pitchFamily="34" charset="-122"/>
                </a:rPr>
                <a:t>失败</a:t>
              </a:r>
              <a:endParaRPr lang="en-US" altLang="zh-CN" sz="1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矩形 333"/>
            <p:cNvSpPr/>
            <p:nvPr/>
          </p:nvSpPr>
          <p:spPr>
            <a:xfrm>
              <a:off x="3199887" y="5092688"/>
              <a:ext cx="2209415" cy="459372"/>
            </a:xfrm>
            <a:prstGeom prst="rect">
              <a:avLst/>
            </a:prstGeom>
            <a:solidFill>
              <a:srgbClr val="B1E2D2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b="1" kern="0" dirty="0">
                  <a:latin typeface="微软雅黑" pitchFamily="34" charset="-122"/>
                  <a:ea typeface="微软雅黑" pitchFamily="34" charset="-122"/>
                </a:rPr>
                <a:t>State</a:t>
              </a:r>
              <a:r>
                <a:rPr lang="zh-CN" altLang="en-US" sz="1200" b="1" kern="0" dirty="0">
                  <a:latin typeface="微软雅黑" pitchFamily="34" charset="-122"/>
                  <a:ea typeface="微软雅黑" pitchFamily="34" charset="-122"/>
                </a:rPr>
                <a:t>（状态）</a:t>
              </a:r>
              <a:endParaRPr lang="en-US" altLang="zh-CN" sz="12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6293644" y="1021370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常见解决方案：</a:t>
            </a:r>
            <a:endParaRPr lang="zh-CN" altLang="en-US" sz="280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如何解决前端异步请求的用例录制？</a:t>
            </a:r>
            <a:endParaRPr lang="zh-CN" altLang="en-US" sz="2400"/>
          </a:p>
        </p:txBody>
      </p:sp>
      <p:sp>
        <p:nvSpPr>
          <p:cNvPr id="3" name="矩形 2"/>
          <p:cNvSpPr/>
          <p:nvPr/>
        </p:nvSpPr>
        <p:spPr>
          <a:xfrm>
            <a:off x="7464516" y="1564393"/>
            <a:ext cx="4829084" cy="4456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zh-CN" altLang="en-US" sz="2000" b="1">
                <a:solidFill>
                  <a:srgbClr val="00B050"/>
                </a:solidFill>
                <a:latin typeface="微软雅黑"/>
                <a:ea typeface="微软雅黑"/>
                <a:sym typeface="MS PGothic" charset="-128"/>
              </a:rPr>
              <a:t>基于</a:t>
            </a:r>
            <a:r>
              <a:rPr kumimoji="1" lang="en-US" altLang="zh-CN" sz="2000" b="1">
                <a:solidFill>
                  <a:srgbClr val="00B050"/>
                </a:solidFill>
                <a:latin typeface="微软雅黑"/>
                <a:ea typeface="微软雅黑"/>
                <a:sym typeface="MS PGothic" charset="-128"/>
              </a:rPr>
              <a:t>XPHP</a:t>
            </a:r>
            <a:r>
              <a:rPr kumimoji="1" lang="zh-CN" altLang="en-US" sz="2000" b="1">
                <a:solidFill>
                  <a:srgbClr val="00B050"/>
                </a:solidFill>
                <a:latin typeface="微软雅黑"/>
                <a:ea typeface="微软雅黑"/>
                <a:sym typeface="MS PGothic" charset="-128"/>
              </a:rPr>
              <a:t>标准化协议管理的优势；</a:t>
            </a:r>
            <a:endParaRPr kumimoji="1" lang="en-US" altLang="zh-CN" sz="2000" b="1">
              <a:solidFill>
                <a:srgbClr val="00B050"/>
              </a:solidFill>
              <a:latin typeface="微软雅黑"/>
              <a:ea typeface="微软雅黑"/>
              <a:sym typeface="MS PGothic" charset="-128"/>
            </a:endParaRPr>
          </a:p>
          <a:p>
            <a:pPr marL="342900" lvl="0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zh-CN" altLang="en-US" sz="2000" b="1">
                <a:solidFill>
                  <a:srgbClr val="00B050"/>
                </a:solidFill>
                <a:latin typeface="微软雅黑"/>
                <a:ea typeface="微软雅黑"/>
                <a:sym typeface="MS PGothic" charset="-128"/>
              </a:rPr>
              <a:t>封装通用异步请求中间件将异步动作拆分为多个对应的同步动作</a:t>
            </a:r>
            <a:r>
              <a:rPr kumimoji="1" lang="zh-CN" altLang="en-US" sz="2000">
                <a:solidFill>
                  <a:srgbClr val="00B050"/>
                </a:solidFill>
                <a:latin typeface="微软雅黑"/>
                <a:ea typeface="微软雅黑"/>
                <a:sym typeface="MS PGothic" charset="-128"/>
              </a:rPr>
              <a:t>：</a:t>
            </a:r>
            <a:endParaRPr kumimoji="1" lang="en-US" altLang="zh-CN" sz="2000">
              <a:solidFill>
                <a:srgbClr val="00B050"/>
              </a:solidFill>
              <a:latin typeface="微软雅黑"/>
              <a:ea typeface="微软雅黑"/>
              <a:sym typeface="MS PGothic" charset="-128"/>
            </a:endParaRPr>
          </a:p>
          <a:p>
            <a:pPr marL="742950" lvl="1" indent="-28575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en-US" altLang="zh-CN">
                <a:latin typeface="微软雅黑"/>
                <a:ea typeface="微软雅黑"/>
                <a:sym typeface="MS PGothic" charset="-128"/>
              </a:rPr>
              <a:t>e.g.</a:t>
            </a:r>
            <a:r>
              <a:rPr kumimoji="1" lang="zh-CN" altLang="en-US">
                <a:latin typeface="微软雅黑"/>
                <a:ea typeface="微软雅黑"/>
                <a:sym typeface="MS PGothic" charset="-128"/>
              </a:rPr>
              <a:t> 一个</a:t>
            </a:r>
            <a:r>
              <a:rPr kumimoji="1" lang="en-US" altLang="zh-CN">
                <a:latin typeface="微软雅黑"/>
                <a:ea typeface="微软雅黑"/>
                <a:sym typeface="MS PGothic" charset="-128"/>
              </a:rPr>
              <a:t>SEND_REQUEST</a:t>
            </a:r>
            <a:r>
              <a:rPr kumimoji="1" lang="zh-CN" altLang="en-US">
                <a:latin typeface="微软雅黑"/>
                <a:ea typeface="微软雅黑"/>
                <a:sym typeface="MS PGothic" charset="-128"/>
              </a:rPr>
              <a:t>可以分拆为</a:t>
            </a:r>
            <a:r>
              <a:rPr kumimoji="1" lang="en-US" altLang="zh-CN">
                <a:latin typeface="微软雅黑"/>
                <a:ea typeface="微软雅黑"/>
                <a:sym typeface="MS PGothic" charset="-128"/>
              </a:rPr>
              <a:t>START_REQUEST</a:t>
            </a:r>
            <a:r>
              <a:rPr kumimoji="1" lang="zh-CN" altLang="en-US">
                <a:latin typeface="微软雅黑"/>
                <a:ea typeface="微软雅黑"/>
                <a:sym typeface="MS PGothic" charset="-128"/>
              </a:rPr>
              <a:t>、</a:t>
            </a:r>
            <a:r>
              <a:rPr kumimoji="1" lang="en-US" altLang="zh-CN">
                <a:latin typeface="微软雅黑"/>
                <a:ea typeface="微软雅黑"/>
                <a:sym typeface="MS PGothic" charset="-128"/>
              </a:rPr>
              <a:t>REQUEST_SUCC</a:t>
            </a:r>
            <a:r>
              <a:rPr kumimoji="1" lang="zh-CN" altLang="en-US">
                <a:latin typeface="微软雅黑"/>
                <a:ea typeface="微软雅黑"/>
                <a:sym typeface="MS PGothic" charset="-128"/>
              </a:rPr>
              <a:t>、</a:t>
            </a:r>
            <a:r>
              <a:rPr kumimoji="1" lang="en-US" altLang="zh-CN">
                <a:latin typeface="微软雅黑"/>
                <a:ea typeface="微软雅黑"/>
                <a:sym typeface="MS PGothic" charset="-128"/>
              </a:rPr>
              <a:t>REQUEST_FAIL</a:t>
            </a:r>
            <a:r>
              <a:rPr kumimoji="1" lang="zh-CN" altLang="en-US">
                <a:latin typeface="微软雅黑"/>
                <a:ea typeface="微软雅黑"/>
                <a:sym typeface="MS PGothic" charset="-128"/>
              </a:rPr>
              <a:t>这三个子</a:t>
            </a:r>
            <a:r>
              <a:rPr kumimoji="1" lang="en-US" altLang="zh-CN">
                <a:latin typeface="微软雅黑"/>
                <a:ea typeface="微软雅黑"/>
                <a:sym typeface="MS PGothic" charset="-128"/>
              </a:rPr>
              <a:t>Actions</a:t>
            </a:r>
            <a:r>
              <a:rPr kumimoji="1" lang="zh-CN" altLang="en-US">
                <a:latin typeface="微软雅黑"/>
                <a:ea typeface="微软雅黑"/>
                <a:sym typeface="MS PGothic" charset="-128"/>
              </a:rPr>
              <a:t>；</a:t>
            </a:r>
            <a:endParaRPr kumimoji="1" lang="en-US" altLang="zh-CN" sz="2000">
              <a:latin typeface="微软雅黑"/>
              <a:ea typeface="微软雅黑"/>
              <a:sym typeface="MS PGothic" charset="-128"/>
            </a:endParaRPr>
          </a:p>
          <a:p>
            <a:pPr marL="342900" lvl="0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工具自动录制拆分后的同步</a:t>
            </a:r>
            <a:r>
              <a:rPr kumimoji="1" lang="en-US" altLang="zh-CN" sz="2000">
                <a:latin typeface="微软雅黑"/>
                <a:ea typeface="微软雅黑"/>
                <a:sym typeface="MS PGothic" charset="-128"/>
              </a:rPr>
              <a:t>Actions</a:t>
            </a: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；</a:t>
            </a:r>
            <a:endParaRPr kumimoji="1" lang="en-US" altLang="zh-CN" sz="2000">
              <a:latin typeface="微软雅黑"/>
              <a:ea typeface="微软雅黑"/>
              <a:sym typeface="MS PGothic" charset="-128"/>
            </a:endParaRPr>
          </a:p>
          <a:p>
            <a:pPr marL="342900" lvl="0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重放时逐个导入录制的子</a:t>
            </a:r>
            <a:r>
              <a:rPr kumimoji="1" lang="en-US" altLang="zh-CN" sz="2000">
                <a:latin typeface="微软雅黑"/>
                <a:ea typeface="微软雅黑"/>
                <a:sym typeface="MS PGothic" charset="-128"/>
              </a:rPr>
              <a:t>Actions</a:t>
            </a:r>
            <a:r>
              <a:rPr kumimoji="1" lang="zh-CN" altLang="en-US" sz="2000">
                <a:latin typeface="微软雅黑"/>
                <a:ea typeface="微软雅黑"/>
                <a:sym typeface="MS PGothic" charset="-128"/>
              </a:rPr>
              <a:t>；</a:t>
            </a:r>
            <a:endParaRPr kumimoji="1" lang="en-US" altLang="zh-CN" sz="2000">
              <a:latin typeface="微软雅黑"/>
              <a:ea typeface="微软雅黑"/>
              <a:sym typeface="MS PGothic" charset="-128"/>
            </a:endParaRPr>
          </a:p>
          <a:p>
            <a:pPr marL="342900" lvl="0" indent="-342900" eaLnBrk="0" hangingPunct="0">
              <a:lnSpc>
                <a:spcPct val="150000"/>
              </a:lnSpc>
              <a:spcBef>
                <a:spcPct val="20000"/>
              </a:spcBef>
              <a:buFont typeface="Wingdings" charset="2"/>
              <a:buChar char="l"/>
            </a:pPr>
            <a:r>
              <a:rPr kumimoji="1" lang="zh-CN" altLang="en-US" sz="2000" b="1">
                <a:solidFill>
                  <a:srgbClr val="00B050"/>
                </a:solidFill>
                <a:latin typeface="微软雅黑"/>
                <a:ea typeface="微软雅黑"/>
                <a:sym typeface="MS PGothic" charset="-128"/>
              </a:rPr>
              <a:t>业务标准化使用，不用自己分拆；</a:t>
            </a:r>
            <a:endParaRPr lang="zh-CN" altLang="en-US" sz="1600" b="1">
              <a:solidFill>
                <a:srgbClr val="00B05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71316" y="1100464"/>
            <a:ext cx="36538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XPHP</a:t>
            </a:r>
            <a:r>
              <a:rPr lang="zh-CN" altLang="en-US" sz="28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解决方案：</a:t>
            </a:r>
            <a:endParaRPr lang="zh-CN" altLang="en-US" sz="2800">
              <a:solidFill>
                <a:srgbClr val="00B050"/>
              </a:solidFill>
            </a:endParaRPr>
          </a:p>
        </p:txBody>
      </p:sp>
      <p:grpSp>
        <p:nvGrpSpPr>
          <p:cNvPr id="45" name="组 44"/>
          <p:cNvGrpSpPr/>
          <p:nvPr/>
        </p:nvGrpSpPr>
        <p:grpSpPr>
          <a:xfrm>
            <a:off x="631381" y="4229148"/>
            <a:ext cx="1776430" cy="1773122"/>
            <a:chOff x="631381" y="4551876"/>
            <a:chExt cx="1776430" cy="1773122"/>
          </a:xfrm>
        </p:grpSpPr>
        <p:sp>
          <p:nvSpPr>
            <p:cNvPr id="28" name="矩形 333"/>
            <p:cNvSpPr/>
            <p:nvPr/>
          </p:nvSpPr>
          <p:spPr>
            <a:xfrm>
              <a:off x="631381" y="5548457"/>
              <a:ext cx="1603905" cy="776541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Action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请求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API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动作</a:t>
              </a:r>
              <a:endParaRPr lang="en-US" altLang="zh-CN" sz="20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右箭头 30"/>
            <p:cNvSpPr/>
            <p:nvPr/>
          </p:nvSpPr>
          <p:spPr>
            <a:xfrm rot="18000000">
              <a:off x="1806014" y="4822762"/>
              <a:ext cx="872684" cy="330911"/>
            </a:xfrm>
            <a:prstGeom prst="rightArrow">
              <a:avLst>
                <a:gd name="adj1" fmla="val 34637"/>
                <a:gd name="adj2" fmla="val 83285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604830" y="4699418"/>
              <a:ext cx="445423" cy="445423"/>
            </a:xfrm>
            <a:prstGeom prst="ellipse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0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6" name="组 5"/>
          <p:cNvGrpSpPr/>
          <p:nvPr/>
        </p:nvGrpSpPr>
        <p:grpSpPr>
          <a:xfrm>
            <a:off x="3230246" y="4210966"/>
            <a:ext cx="2781458" cy="1787212"/>
            <a:chOff x="3230246" y="4533694"/>
            <a:chExt cx="2781458" cy="1787212"/>
          </a:xfrm>
        </p:grpSpPr>
        <p:sp>
          <p:nvSpPr>
            <p:cNvPr id="29" name="矩形 333"/>
            <p:cNvSpPr/>
            <p:nvPr/>
          </p:nvSpPr>
          <p:spPr>
            <a:xfrm>
              <a:off x="4005539" y="5544365"/>
              <a:ext cx="2006165" cy="776541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Reducer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lvl="0" algn="ctr">
                <a:lnSpc>
                  <a:spcPct val="120000"/>
                </a:lnSpc>
              </a:pPr>
              <a:r>
                <a:rPr lang="zh-CN" altLang="en-US" sz="16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动作的处理逻辑</a:t>
              </a:r>
              <a:endParaRPr lang="en-US" altLang="zh-CN" sz="20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右箭头 31"/>
            <p:cNvSpPr/>
            <p:nvPr/>
          </p:nvSpPr>
          <p:spPr>
            <a:xfrm rot="3600000" flipH="1">
              <a:off x="3455238" y="4826710"/>
              <a:ext cx="913327" cy="330911"/>
            </a:xfrm>
            <a:prstGeom prst="rightArrow">
              <a:avLst>
                <a:gd name="adj1" fmla="val 34637"/>
                <a:gd name="adj2" fmla="val 83285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右箭头 32"/>
            <p:cNvSpPr/>
            <p:nvPr/>
          </p:nvSpPr>
          <p:spPr>
            <a:xfrm rot="3600000" flipV="1">
              <a:off x="4172512" y="4824902"/>
              <a:ext cx="913327" cy="330911"/>
            </a:xfrm>
            <a:prstGeom prst="rightArrow">
              <a:avLst>
                <a:gd name="adj1" fmla="val 34637"/>
                <a:gd name="adj2" fmla="val 83285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4781575" y="4640613"/>
              <a:ext cx="71686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Old</a:t>
              </a:r>
              <a:endParaRPr lang="en-US" altLang="zh-CN" sz="1600" b="1" kern="0" dirty="0">
                <a:latin typeface="微软雅黑" pitchFamily="34" charset="-122"/>
                <a:ea typeface="微软雅黑" pitchFamily="34" charset="-122"/>
              </a:endParaRPr>
            </a:p>
            <a:p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State</a:t>
              </a:r>
              <a:endParaRPr lang="zh-CN" altLang="en-US" sz="1100"/>
            </a:p>
          </p:txBody>
        </p:sp>
        <p:sp>
          <p:nvSpPr>
            <p:cNvPr id="35" name="矩形 34"/>
            <p:cNvSpPr/>
            <p:nvPr/>
          </p:nvSpPr>
          <p:spPr>
            <a:xfrm>
              <a:off x="3230246" y="4922129"/>
              <a:ext cx="71686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New</a:t>
              </a:r>
              <a:endParaRPr lang="en-US" altLang="zh-CN" sz="1600" b="1" kern="0" dirty="0">
                <a:latin typeface="微软雅黑" pitchFamily="34" charset="-122"/>
                <a:ea typeface="微软雅黑" pitchFamily="34" charset="-122"/>
              </a:endParaRPr>
            </a:p>
            <a:p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State</a:t>
              </a:r>
              <a:endParaRPr lang="zh-CN" altLang="en-US" sz="1100"/>
            </a:p>
          </p:txBody>
        </p:sp>
        <p:sp>
          <p:nvSpPr>
            <p:cNvPr id="38" name="椭圆 37"/>
            <p:cNvSpPr/>
            <p:nvPr/>
          </p:nvSpPr>
          <p:spPr>
            <a:xfrm>
              <a:off x="4024419" y="4750323"/>
              <a:ext cx="445423" cy="445423"/>
            </a:xfrm>
            <a:prstGeom prst="ellipse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20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5790503" y="2897378"/>
            <a:ext cx="2053227" cy="1065394"/>
            <a:chOff x="4249690" y="2347846"/>
            <a:chExt cx="2053227" cy="1065394"/>
          </a:xfrm>
        </p:grpSpPr>
        <p:sp>
          <p:nvSpPr>
            <p:cNvPr id="30" name="矩形 333"/>
            <p:cNvSpPr/>
            <p:nvPr/>
          </p:nvSpPr>
          <p:spPr>
            <a:xfrm>
              <a:off x="4947456" y="2636699"/>
              <a:ext cx="1355461" cy="776541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Render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渲染组件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右箭头 35"/>
            <p:cNvSpPr/>
            <p:nvPr/>
          </p:nvSpPr>
          <p:spPr>
            <a:xfrm>
              <a:off x="4249690" y="2864578"/>
              <a:ext cx="571955" cy="330911"/>
            </a:xfrm>
            <a:prstGeom prst="rightArrow">
              <a:avLst>
                <a:gd name="adj1" fmla="val 34637"/>
                <a:gd name="adj2" fmla="val 83285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4294464" y="2347846"/>
              <a:ext cx="445423" cy="445423"/>
            </a:xfrm>
            <a:prstGeom prst="ellipse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2000" b="1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0" name="矩形 333"/>
          <p:cNvSpPr/>
          <p:nvPr/>
        </p:nvSpPr>
        <p:spPr>
          <a:xfrm>
            <a:off x="674111" y="1553221"/>
            <a:ext cx="4953597" cy="2636198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t"/>
          <a:lstStyle/>
          <a:p>
            <a:pPr algn="ctr">
              <a:lnSpc>
                <a:spcPct val="120000"/>
              </a:lnSpc>
            </a:pPr>
            <a:r>
              <a:rPr lang="en-US" altLang="zh-CN" sz="2000" b="1" kern="0" dirty="0">
                <a:latin typeface="微软雅黑" pitchFamily="34" charset="-122"/>
                <a:ea typeface="微软雅黑" pitchFamily="34" charset="-122"/>
              </a:rPr>
              <a:t>Store</a:t>
            </a:r>
            <a:endParaRPr lang="en-US" altLang="zh-CN" sz="20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228688" y="3264730"/>
            <a:ext cx="445423" cy="445423"/>
          </a:xfrm>
          <a:prstGeom prst="ellipse">
            <a:avLst/>
          </a:prstGeom>
          <a:solidFill>
            <a:srgbClr val="1EAD82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kern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2000" b="1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2" name="组 51"/>
          <p:cNvGrpSpPr/>
          <p:nvPr/>
        </p:nvGrpSpPr>
        <p:grpSpPr>
          <a:xfrm>
            <a:off x="812255" y="2033778"/>
            <a:ext cx="4686182" cy="2006513"/>
            <a:chOff x="971440" y="2356506"/>
            <a:chExt cx="4440624" cy="2006513"/>
          </a:xfrm>
        </p:grpSpPr>
        <p:sp>
          <p:nvSpPr>
            <p:cNvPr id="41" name="矩形 333"/>
            <p:cNvSpPr/>
            <p:nvPr/>
          </p:nvSpPr>
          <p:spPr>
            <a:xfrm>
              <a:off x="971441" y="2356506"/>
              <a:ext cx="4440623" cy="2006513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t"/>
            <a:lstStyle/>
            <a:p>
              <a:pPr algn="ctr">
                <a:lnSpc>
                  <a:spcPct val="120000"/>
                </a:lnSpc>
              </a:pP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dispatcher</a:t>
              </a:r>
              <a:endParaRPr lang="en-US" altLang="zh-CN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" name="矩形 333"/>
            <p:cNvSpPr/>
            <p:nvPr/>
          </p:nvSpPr>
          <p:spPr>
            <a:xfrm>
              <a:off x="971441" y="2801930"/>
              <a:ext cx="4440623" cy="1396512"/>
            </a:xfrm>
            <a:prstGeom prst="rect">
              <a:avLst/>
            </a:prstGeom>
            <a:solidFill>
              <a:srgbClr val="B1E2D2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t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b="1" kern="0" dirty="0">
                  <a:latin typeface="微软雅黑" pitchFamily="34" charset="-122"/>
                  <a:ea typeface="微软雅黑" pitchFamily="34" charset="-122"/>
                </a:rPr>
                <a:t>XPHP_Asyn_Req_MiddleWare</a:t>
              </a:r>
              <a:endParaRPr lang="en-US" altLang="zh-CN" sz="20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400" kern="0" dirty="0">
                  <a:latin typeface="微软雅黑" pitchFamily="34" charset="-122"/>
                  <a:ea typeface="微软雅黑" pitchFamily="34" charset="-122"/>
                </a:rPr>
                <a:t>异步调用中间件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48" name="组 47"/>
            <p:cNvGrpSpPr/>
            <p:nvPr/>
          </p:nvGrpSpPr>
          <p:grpSpPr>
            <a:xfrm>
              <a:off x="971440" y="3555726"/>
              <a:ext cx="4440624" cy="666084"/>
              <a:chOff x="978563" y="3445269"/>
              <a:chExt cx="7146841" cy="776541"/>
            </a:xfrm>
          </p:grpSpPr>
          <p:sp>
            <p:nvSpPr>
              <p:cNvPr id="49" name="矩形 333"/>
              <p:cNvSpPr/>
              <p:nvPr/>
            </p:nvSpPr>
            <p:spPr>
              <a:xfrm>
                <a:off x="978563" y="3447077"/>
                <a:ext cx="2368981" cy="774733"/>
              </a:xfrm>
              <a:prstGeom prst="rect">
                <a:avLst/>
              </a:prstGeom>
              <a:solidFill>
                <a:srgbClr val="B1E2D2"/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b="1" kern="0" dirty="0">
                    <a:latin typeface="微软雅黑" pitchFamily="34" charset="-122"/>
                    <a:ea typeface="微软雅黑" pitchFamily="34" charset="-122"/>
                  </a:rPr>
                  <a:t>START_REQUEST</a:t>
                </a:r>
                <a:endParaRPr lang="en-US" altLang="zh-CN" sz="1400" b="1" kern="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400" kern="0" dirty="0">
                    <a:latin typeface="微软雅黑" pitchFamily="34" charset="-122"/>
                    <a:ea typeface="微软雅黑" pitchFamily="34" charset="-122"/>
                  </a:rPr>
                  <a:t>开始请求</a:t>
                </a:r>
                <a:endParaRPr lang="en-US" altLang="zh-CN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50" name="矩形 333"/>
              <p:cNvSpPr/>
              <p:nvPr/>
            </p:nvSpPr>
            <p:spPr>
              <a:xfrm>
                <a:off x="3348461" y="3445269"/>
                <a:ext cx="2387792" cy="776541"/>
              </a:xfrm>
              <a:prstGeom prst="rect">
                <a:avLst/>
              </a:prstGeom>
              <a:solidFill>
                <a:srgbClr val="B1E2D2"/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b="1" kern="0" dirty="0">
                    <a:latin typeface="微软雅黑" pitchFamily="34" charset="-122"/>
                    <a:ea typeface="微软雅黑" pitchFamily="34" charset="-122"/>
                  </a:rPr>
                  <a:t>REQUEST_SUCC</a:t>
                </a:r>
                <a:endParaRPr lang="en-US" altLang="zh-CN" sz="1400" b="1" kern="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400" kern="0" dirty="0">
                    <a:latin typeface="微软雅黑" pitchFamily="34" charset="-122"/>
                    <a:ea typeface="微软雅黑" pitchFamily="34" charset="-122"/>
                  </a:rPr>
                  <a:t>请求成功</a:t>
                </a:r>
                <a:endParaRPr lang="en-US" altLang="zh-CN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51" name="矩形 333"/>
              <p:cNvSpPr/>
              <p:nvPr/>
            </p:nvSpPr>
            <p:spPr>
              <a:xfrm>
                <a:off x="5737612" y="3445269"/>
                <a:ext cx="2387792" cy="776541"/>
              </a:xfrm>
              <a:prstGeom prst="rect">
                <a:avLst/>
              </a:prstGeom>
              <a:solidFill>
                <a:srgbClr val="B1E2D2"/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b="1" kern="0" dirty="0">
                    <a:latin typeface="微软雅黑" pitchFamily="34" charset="-122"/>
                    <a:ea typeface="微软雅黑" pitchFamily="34" charset="-122"/>
                  </a:rPr>
                  <a:t>REQUEST_FAIL</a:t>
                </a:r>
                <a:endParaRPr lang="en-US" altLang="zh-CN" sz="1400" b="1" kern="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400" kern="0" dirty="0">
                    <a:latin typeface="微软雅黑" pitchFamily="34" charset="-122"/>
                    <a:ea typeface="微软雅黑" pitchFamily="34" charset="-122"/>
                  </a:rPr>
                  <a:t>请求失败</a:t>
                </a:r>
                <a:endParaRPr lang="en-US" altLang="zh-CN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如何无痛嵌入正常的研发流程中？</a:t>
            </a:r>
            <a:endParaRPr lang="zh-CN" altLang="en-US" sz="2400">
              <a:solidFill>
                <a:srgbClr val="00B05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40800" y="1303349"/>
            <a:ext cx="29972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做成浏览器插件：</a:t>
            </a:r>
            <a:endParaRPr lang="en-US" altLang="zh-CN" sz="2800" b="1" kern="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2000" kern="0" dirty="0">
                <a:latin typeface="Microsoft YaHei" charset="-122"/>
                <a:ea typeface="Microsoft YaHei" charset="-122"/>
                <a:cs typeface="Microsoft YaHei" charset="-122"/>
              </a:rPr>
              <a:t>灵活显示、隐藏；</a:t>
            </a:r>
            <a:endParaRPr lang="en-US" altLang="zh-CN" sz="2000" kern="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2000" kern="0" dirty="0">
                <a:latin typeface="Microsoft YaHei" charset="-122"/>
                <a:ea typeface="Microsoft YaHei" charset="-122"/>
                <a:cs typeface="Microsoft YaHei" charset="-122"/>
              </a:rPr>
              <a:t>不干扰正常体验和验收工作；</a:t>
            </a:r>
            <a:endParaRPr lang="en-US" altLang="zh-CN" sz="2000" kern="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2000" kern="0" dirty="0">
                <a:latin typeface="Microsoft YaHei" charset="-122"/>
                <a:ea typeface="Microsoft YaHei" charset="-122"/>
                <a:cs typeface="Microsoft YaHei" charset="-122"/>
              </a:rPr>
              <a:t>后台默默录制操作过程；</a:t>
            </a:r>
            <a:endParaRPr lang="en-US" altLang="zh-CN" sz="2000" kern="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2000" kern="0" dirty="0">
                <a:latin typeface="Microsoft YaHei" charset="-122"/>
                <a:ea typeface="Microsoft YaHei" charset="-122"/>
                <a:cs typeface="Microsoft YaHei" charset="-122"/>
              </a:rPr>
              <a:t>如果一切正常直接</a:t>
            </a: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一键保存</a:t>
            </a:r>
            <a:r>
              <a:rPr lang="zh-CN" altLang="en-US" sz="2000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200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65223" y="793969"/>
            <a:ext cx="9633452" cy="5906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noProof="1"/>
              <a:t>技术亮点 </a:t>
            </a:r>
            <a:r>
              <a:rPr lang="en-US" altLang="zh-CN" noProof="1"/>
              <a:t>–</a:t>
            </a:r>
            <a:r>
              <a:rPr lang="zh-CN" altLang="en-US" noProof="1"/>
              <a:t> 如何解决</a:t>
            </a:r>
            <a:r>
              <a:rPr lang="zh-CN" altLang="en-US" b="1" noProof="1"/>
              <a:t>“无痛的”</a:t>
            </a:r>
            <a:r>
              <a:rPr lang="zh-CN" altLang="en-US" noProof="1"/>
              <a:t>前端测试用例录制问题？</a:t>
            </a:r>
            <a:endParaRPr lang="zh-CN" altLang="en-US" noProof="1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84"/>
            <a:ext cx="6094028" cy="3495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92499"/>
            <a:ext cx="6093321" cy="331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内容占位符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93321" y="-2685"/>
            <a:ext cx="6098679" cy="349518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3321" y="3492497"/>
            <a:ext cx="6064632" cy="3313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35000"/>
                    </a14:imgEffect>
                    <a14:imgEffect>
                      <a14:sharpenSoften amount="66000"/>
                    </a14:imgEffect>
                  </a14:imgLayer>
                </a14:imgProps>
              </a:ext>
            </a:extLst>
          </a:blip>
          <a:srcRect b="28013"/>
          <a:stretch>
            <a:fillRect/>
          </a:stretch>
        </p:blipFill>
        <p:spPr>
          <a:xfrm>
            <a:off x="3424627" y="1936376"/>
            <a:ext cx="5127590" cy="4921624"/>
          </a:xfrm>
          <a:prstGeom prst="rect">
            <a:avLst/>
          </a:prstGeom>
        </p:spPr>
      </p:pic>
      <p:sp>
        <p:nvSpPr>
          <p:cNvPr id="12" name="矩形 333"/>
          <p:cNvSpPr/>
          <p:nvPr/>
        </p:nvSpPr>
        <p:spPr>
          <a:xfrm>
            <a:off x="409809" y="591866"/>
            <a:ext cx="11157226" cy="1344510"/>
          </a:xfrm>
          <a:prstGeom prst="rect">
            <a:avLst/>
          </a:prstGeom>
          <a:noFill/>
          <a:ln w="9525" cap="flat" cmpd="sng" algn="ctr">
            <a:noFill/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zh-CN" altLang="en-US" sz="8000" kern="0" dirty="0" smtClean="0">
                <a:latin typeface="微软雅黑" pitchFamily="34" charset="-122"/>
                <a:ea typeface="微软雅黑" pitchFamily="34" charset="-122"/>
              </a:rPr>
              <a:t>为什么要引入外包</a:t>
            </a:r>
            <a:endParaRPr lang="en-US" altLang="zh-CN" sz="8000" kern="0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自动回归用例的结果展示：</a:t>
            </a:r>
            <a:endParaRPr lang="zh-CN" altLang="en-US" sz="2400"/>
          </a:p>
        </p:txBody>
      </p:sp>
      <p:grpSp>
        <p:nvGrpSpPr>
          <p:cNvPr id="2" name="组 1"/>
          <p:cNvGrpSpPr/>
          <p:nvPr/>
        </p:nvGrpSpPr>
        <p:grpSpPr>
          <a:xfrm>
            <a:off x="53469" y="840997"/>
            <a:ext cx="12072790" cy="4896725"/>
            <a:chOff x="438150" y="1437819"/>
            <a:chExt cx="10483928" cy="4252282"/>
          </a:xfrm>
        </p:grpSpPr>
        <p:pic>
          <p:nvPicPr>
            <p:cNvPr id="7" name="内容占位符 5"/>
            <p:cNvPicPr>
              <a:picLocks noChangeAspect="1"/>
            </p:cNvPicPr>
            <p:nvPr/>
          </p:nvPicPr>
          <p:blipFill>
            <a:blip r:embed="rId1" cstate="screen"/>
            <a:srcRect/>
            <a:stretch>
              <a:fillRect/>
            </a:stretch>
          </p:blipFill>
          <p:spPr>
            <a:xfrm>
              <a:off x="438150" y="1437819"/>
              <a:ext cx="6247879" cy="4208463"/>
            </a:xfrm>
            <a:prstGeom prst="rect">
              <a:avLst/>
            </a:prstGeom>
          </p:spPr>
        </p:pic>
        <p:pic>
          <p:nvPicPr>
            <p:cNvPr id="8" name="图片 3"/>
            <p:cNvPicPr>
              <a:picLocks noChangeAspect="1"/>
            </p:cNvPicPr>
            <p:nvPr/>
          </p:nvPicPr>
          <p:blipFill>
            <a:blip r:embed="rId2" cstate="screen"/>
            <a:srcRect/>
            <a:stretch>
              <a:fillRect/>
            </a:stretch>
          </p:blipFill>
          <p:spPr bwMode="auto">
            <a:xfrm>
              <a:off x="4633990" y="1437819"/>
              <a:ext cx="6288088" cy="4252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" name="矩形 8"/>
          <p:cNvSpPr/>
          <p:nvPr/>
        </p:nvSpPr>
        <p:spPr>
          <a:xfrm>
            <a:off x="1214861" y="5737723"/>
            <a:ext cx="4288353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状态数据</a:t>
            </a:r>
            <a:r>
              <a:rPr lang="en-US" altLang="zh-CN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Diff</a:t>
            </a:r>
            <a:r>
              <a:rPr lang="zh-CN" altLang="en-US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展示</a:t>
            </a:r>
            <a:endParaRPr lang="en-US" altLang="zh-CN" sz="3200" b="1" kern="0" dirty="0">
              <a:solidFill>
                <a:srgbClr val="00B05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感知数据处理逻辑变化</a:t>
            </a:r>
            <a:endParaRPr lang="zh-CN" altLang="en-US" sz="2000">
              <a:solidFill>
                <a:srgbClr val="00B05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522607" y="5737722"/>
            <a:ext cx="463300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组件虚拟</a:t>
            </a:r>
            <a:r>
              <a:rPr lang="en-US" altLang="zh-CN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Diff</a:t>
            </a:r>
            <a:r>
              <a:rPr lang="zh-CN" altLang="en-US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展示</a:t>
            </a:r>
            <a:endParaRPr lang="en-US" altLang="zh-CN" sz="3200" b="1" kern="0" dirty="0">
              <a:solidFill>
                <a:srgbClr val="00B05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32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感知组件渲染逻辑变化</a:t>
            </a:r>
            <a:endParaRPr lang="zh-CN" altLang="en-US" sz="2000">
              <a:solidFill>
                <a:srgbClr val="00B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跟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Jest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比较（便利性对比）：</a:t>
            </a:r>
            <a:endParaRPr lang="zh-CN" altLang="en-US" sz="2400"/>
          </a:p>
        </p:txBody>
      </p:sp>
      <p:sp>
        <p:nvSpPr>
          <p:cNvPr id="7" name="内容占位符 2"/>
          <p:cNvSpPr txBox="1"/>
          <p:nvPr/>
        </p:nvSpPr>
        <p:spPr>
          <a:xfrm>
            <a:off x="539749" y="1029356"/>
            <a:ext cx="5241925" cy="5905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charset="0"/>
              <a:buNone/>
            </a:pPr>
            <a:r>
              <a:rPr kumimoji="1" lang="en-US" altLang="zh-CN" sz="3200" b="1">
                <a:latin typeface="Microsoft YaHei" charset="-122"/>
                <a:ea typeface="Microsoft YaHei" charset="-122"/>
                <a:cs typeface="Microsoft YaHei" charset="-122"/>
              </a:rPr>
              <a:t>Jest</a:t>
            </a:r>
            <a:r>
              <a:rPr kumimoji="1" lang="zh-CN" altLang="en-US" sz="3200" b="1">
                <a:latin typeface="Microsoft YaHei" charset="-122"/>
                <a:ea typeface="Microsoft YaHei" charset="-122"/>
                <a:cs typeface="Microsoft YaHei" charset="-122"/>
              </a:rPr>
              <a:t>解决方案：</a:t>
            </a:r>
            <a:endParaRPr kumimoji="1" lang="en-US" altLang="zh-CN" sz="3200" b="1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8" name="图片 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32105" y="1706464"/>
            <a:ext cx="5741193" cy="2448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内容占位符 2"/>
          <p:cNvSpPr txBox="1"/>
          <p:nvPr/>
        </p:nvSpPr>
        <p:spPr bwMode="auto">
          <a:xfrm>
            <a:off x="539749" y="4280556"/>
            <a:ext cx="5419725" cy="2109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Wingdings" charset="2"/>
              <a:buChar char="l"/>
              <a:defRPr/>
            </a:pPr>
            <a:r>
              <a:rPr kumimoji="1" lang="zh-CN" altLang="en-US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需要开发人员编写测试代码</a:t>
            </a:r>
            <a:r>
              <a:rPr kumimoji="1" lang="zh-CN" altLang="en-US" sz="2000" b="1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（额外工作量）</a:t>
            </a:r>
            <a:endParaRPr kumimoji="1" lang="en-US" altLang="zh-CN" sz="2000" b="1" dirty="0" smtClean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  <a:buFont typeface="Wingdings" charset="2"/>
              <a:buChar char="l"/>
              <a:defRPr/>
            </a:pPr>
            <a:r>
              <a:rPr kumimoji="1" lang="zh-CN" altLang="en-US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需要填入</a:t>
            </a:r>
            <a:r>
              <a:rPr kumimoji="1" lang="en-US" altLang="zh-CN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kumimoji="1" lang="zh-CN" altLang="en-US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页面的代码</a:t>
            </a:r>
            <a:r>
              <a:rPr kumimoji="1" lang="zh-CN" altLang="en-US" sz="2000" b="1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（额外工作量）</a:t>
            </a:r>
            <a:endParaRPr kumimoji="1" lang="en-US" altLang="zh-CN" sz="2000" b="1" dirty="0" smtClean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  <a:buFont typeface="Wingdings" charset="2"/>
              <a:buChar char="l"/>
              <a:defRPr/>
            </a:pPr>
            <a:r>
              <a:rPr kumimoji="1" lang="zh-CN" altLang="en-US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被测试的</a:t>
            </a:r>
            <a:r>
              <a:rPr kumimoji="1" lang="en-US" altLang="zh-CN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React</a:t>
            </a:r>
            <a:r>
              <a:rPr kumimoji="1" lang="zh-CN" altLang="en-US" sz="20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页面代码不能自动与最新代码保持同步</a:t>
            </a:r>
            <a:r>
              <a:rPr kumimoji="1" lang="zh-CN" altLang="en-US" sz="2000" b="1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（可持续维护是个问题）</a:t>
            </a:r>
            <a:endParaRPr kumimoji="1" lang="en-US" altLang="zh-CN" sz="2000" dirty="0" smtClean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  <a:buFont typeface="Wingdings" charset="2"/>
              <a:buChar char="l"/>
              <a:defRPr/>
            </a:pPr>
            <a:r>
              <a:rPr kumimoji="1" lang="zh-CN" altLang="en-US" sz="2000" b="1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回归测试麻烦，还得手动导入初始数据</a:t>
            </a:r>
            <a:endParaRPr kumimoji="1" lang="en-US" altLang="zh-CN" sz="2000" b="1" dirty="0" smtClean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内容占位符 2"/>
          <p:cNvSpPr txBox="1"/>
          <p:nvPr/>
        </p:nvSpPr>
        <p:spPr bwMode="auto">
          <a:xfrm>
            <a:off x="6438900" y="975660"/>
            <a:ext cx="53975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charset="0"/>
              <a:buChar char="•"/>
              <a:defRPr sz="280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sym typeface="MS PGothic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40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sym typeface="MS PGothic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00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sym typeface="MS PGothic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sym typeface="MS PGothic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160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sym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sym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sym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sym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  <a:sym typeface="MS PGothic" charset="-128"/>
              </a:defRPr>
            </a:lvl9pPr>
          </a:lstStyle>
          <a:p>
            <a:pPr>
              <a:buFont typeface="Arial" charset="0"/>
              <a:buNone/>
            </a:pPr>
            <a:r>
              <a:rPr kumimoji="1" lang="en-US" altLang="zh-CN" sz="3200" b="1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PFAT</a:t>
            </a:r>
            <a:r>
              <a:rPr kumimoji="1" lang="zh-CN" altLang="en-US" sz="3200" b="1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解决方案：</a:t>
            </a:r>
            <a:endParaRPr kumimoji="1" lang="zh-CN" altLang="en-US" sz="3200" b="1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内容占位符 2"/>
          <p:cNvSpPr txBox="1"/>
          <p:nvPr/>
        </p:nvSpPr>
        <p:spPr bwMode="auto">
          <a:xfrm>
            <a:off x="6247093" y="4447897"/>
            <a:ext cx="5864225" cy="2109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 kern="1200">
                <a:solidFill>
                  <a:srgbClr val="595959"/>
                </a:solidFill>
                <a:latin typeface="+mn-lt"/>
                <a:ea typeface="+mn-ea"/>
                <a:cs typeface="+mn-cs"/>
                <a:sym typeface="MS PGothic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Wingdings" charset="2"/>
              <a:buChar char="l"/>
              <a:defRPr/>
            </a:pPr>
            <a:r>
              <a:rPr kumimoji="1" lang="zh-CN" altLang="en-US" sz="2000" b="1" dirty="0" smtClean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使用工具从页面上录制测试用例，在验收的过程顺手录制用例</a:t>
            </a:r>
            <a:endParaRPr kumimoji="1" lang="en-US" altLang="zh-CN" sz="2000" dirty="0" smtClean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  <a:buFont typeface="Wingdings" charset="2"/>
              <a:buChar char="l"/>
              <a:defRPr/>
            </a:pPr>
            <a:r>
              <a:rPr kumimoji="1" lang="zh-CN" altLang="en-US" sz="2000" b="1" dirty="0" smtClean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测试用例保存在</a:t>
            </a:r>
            <a:r>
              <a:rPr kumimoji="1" lang="en-US" altLang="zh-CN" sz="2000" b="1" dirty="0" smtClean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XPHP</a:t>
            </a:r>
            <a:r>
              <a:rPr kumimoji="1" lang="zh-CN" altLang="en-US" sz="2000" b="1" dirty="0" smtClean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服务器、页面代码关联也都在</a:t>
            </a:r>
            <a:r>
              <a:rPr kumimoji="1" lang="en-US" altLang="zh-CN" sz="2000" b="1" dirty="0" smtClean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XPHP</a:t>
            </a:r>
            <a:r>
              <a:rPr kumimoji="1" lang="zh-CN" altLang="en-US" sz="2000" b="1" dirty="0" smtClean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服务器、且用例自带初始数据，方便实现代码的自动化回归</a:t>
            </a:r>
            <a:endParaRPr kumimoji="1" lang="en-US" altLang="zh-CN" sz="2000" b="1" dirty="0" smtClean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3" name="直线连接符 12"/>
          <p:cNvCxnSpPr/>
          <p:nvPr/>
        </p:nvCxnSpPr>
        <p:spPr bwMode="auto">
          <a:xfrm flipH="1">
            <a:off x="6043146" y="1221443"/>
            <a:ext cx="12700" cy="503555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975" y="1524903"/>
            <a:ext cx="6064632" cy="2895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8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跟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Jest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比较（对研发流程的影响对比）：</a:t>
            </a:r>
            <a:endParaRPr lang="zh-CN" altLang="en-US" sz="2400"/>
          </a:p>
        </p:txBody>
      </p:sp>
      <p:sp>
        <p:nvSpPr>
          <p:cNvPr id="6" name="矩形 5"/>
          <p:cNvSpPr/>
          <p:nvPr/>
        </p:nvSpPr>
        <p:spPr>
          <a:xfrm>
            <a:off x="7632700" y="953725"/>
            <a:ext cx="4470400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>
                <a:latin typeface="Microsoft YaHei" charset="-122"/>
                <a:ea typeface="Microsoft YaHei" charset="-122"/>
                <a:cs typeface="Microsoft YaHei" charset="-122"/>
              </a:rPr>
              <a:t>Jest</a:t>
            </a:r>
            <a:r>
              <a:rPr lang="zh-CN" altLang="en-US" sz="2000" b="1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lang="en-US" altLang="zh-CN" sz="2000" kern="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6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不够</a:t>
            </a:r>
            <a:r>
              <a:rPr lang="en-US" altLang="zh-CN" sz="36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Painless</a:t>
            </a:r>
            <a:r>
              <a:rPr lang="zh-CN" altLang="en-US" sz="36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3600" b="1" kern="0" dirty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还是得开发人员手写用例；</a:t>
            </a:r>
            <a:endParaRPr lang="en-US" altLang="zh-CN" sz="2000" b="1" kern="0" dirty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得自己手动导入数据；</a:t>
            </a:r>
            <a:endParaRPr lang="en-US" altLang="zh-CN" sz="2000" b="1" kern="0" dirty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>
                <a:latin typeface="Microsoft YaHei" charset="-122"/>
                <a:ea typeface="Microsoft YaHei" charset="-122"/>
                <a:cs typeface="Microsoft YaHei" charset="-122"/>
              </a:rPr>
              <a:t>PFAT</a:t>
            </a:r>
            <a:r>
              <a:rPr lang="zh-CN" altLang="en-US" sz="2000" b="1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真正意义上的</a:t>
            </a:r>
            <a:r>
              <a:rPr lang="en-US" altLang="zh-CN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Painless</a:t>
            </a: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！</a:t>
            </a:r>
            <a:endParaRPr lang="en-US" altLang="zh-CN" sz="2000" b="1" kern="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页面无侵染：</a:t>
            </a:r>
            <a:r>
              <a:rPr lang="zh-CN" altLang="en-US" sz="2000" kern="0" dirty="0">
                <a:latin typeface="Microsoft YaHei" charset="-122"/>
                <a:ea typeface="Microsoft YaHei" charset="-122"/>
                <a:cs typeface="Microsoft YaHei" charset="-122"/>
              </a:rPr>
              <a:t>整个过程不影响现有的研发流程，不需额外编写测试用例；</a:t>
            </a:r>
            <a:endParaRPr lang="en-US" altLang="zh-CN" sz="2000" kern="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开发无感知、好管理：</a:t>
            </a:r>
            <a:endParaRPr lang="en-US" altLang="zh-CN" sz="2000" kern="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kern="0" dirty="0">
                <a:latin typeface="Microsoft YaHei" charset="-122"/>
                <a:ea typeface="Microsoft YaHei" charset="-122"/>
                <a:cs typeface="Microsoft YaHei" charset="-122"/>
              </a:rPr>
              <a:t>把测试用例录制</a:t>
            </a: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外包</a:t>
            </a:r>
            <a:r>
              <a:rPr lang="zh-CN" altLang="en-US" sz="2000" kern="0" dirty="0">
                <a:latin typeface="Microsoft YaHei" charset="-122"/>
                <a:ea typeface="Microsoft YaHei" charset="-122"/>
                <a:cs typeface="Microsoft YaHei" charset="-122"/>
              </a:rPr>
              <a:t>給最权威最有动力的人来录制，就是</a:t>
            </a:r>
            <a:r>
              <a:rPr lang="zh-CN" altLang="en-US" sz="2000" b="1" kern="0" dirty="0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“需求</a:t>
            </a:r>
            <a:r>
              <a:rPr lang="en-US" altLang="zh-CN" sz="2000" b="1" kern="0" dirty="0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Owner</a:t>
            </a:r>
            <a:r>
              <a:rPr lang="zh-CN" altLang="en-US" sz="2000" b="1" kern="0" dirty="0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”</a:t>
            </a:r>
            <a:r>
              <a:rPr lang="zh-CN" altLang="en-US" sz="2000" kern="0" dirty="0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2000" kern="0" dirty="0">
              <a:solidFill>
                <a:srgbClr val="0070C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kern="0" dirty="0">
                <a:solidFill>
                  <a:srgbClr val="0070C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动力来自不想被其他版本变更影响；</a:t>
            </a:r>
            <a:endParaRPr lang="en-US" altLang="zh-CN" sz="2000" b="1" kern="0" dirty="0">
              <a:solidFill>
                <a:srgbClr val="0070C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293688" y="946663"/>
            <a:ext cx="7262812" cy="299883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293688" y="3945502"/>
            <a:ext cx="7262812" cy="22197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95386"/>
            <a:ext cx="11644312" cy="136556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9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对测试验收效率提升的重大意义：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3600" kern="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拥有回放</a:t>
            </a:r>
            <a:r>
              <a:rPr lang="en-US" altLang="zh-CN" sz="3600" kern="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BUG</a:t>
            </a:r>
            <a:r>
              <a:rPr lang="zh-CN" altLang="en-US" sz="3600" kern="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能力</a:t>
            </a:r>
            <a:endParaRPr lang="zh-CN" altLang="en-US" sz="2400">
              <a:solidFill>
                <a:srgbClr val="0070C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9372600" y="1437819"/>
            <a:ext cx="27305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传统方式：</a:t>
            </a:r>
            <a:endParaRPr lang="en-US" altLang="zh-CN" sz="2000" b="1" kern="0" dirty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反馈</a:t>
            </a:r>
            <a:r>
              <a:rPr lang="en-US" altLang="zh-CN" sz="20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bug</a:t>
            </a:r>
            <a:r>
              <a:rPr lang="zh-CN" altLang="en-US" sz="2000" b="1" kern="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只有一个截图，开发调试效率非常低；</a:t>
            </a:r>
            <a:endParaRPr lang="en-US" altLang="zh-CN" sz="2000" b="1" kern="0" dirty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</a:pPr>
            <a:endParaRPr lang="en-US" altLang="zh-CN" sz="2000" b="1" kern="0" dirty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PFAT</a:t>
            </a: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方式：</a:t>
            </a:r>
            <a:endParaRPr lang="en-US" altLang="zh-CN" sz="2000" b="1" kern="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案发现场每一步操作的数据、动作全部可以一键保存下来，供开发回放调试；</a:t>
            </a:r>
            <a:endParaRPr lang="en-US" altLang="zh-CN" sz="2000" b="1" kern="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大大提升开发定位问题修复</a:t>
            </a:r>
            <a:r>
              <a:rPr lang="en-US" altLang="zh-CN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BUG</a:t>
            </a:r>
            <a:r>
              <a:rPr lang="zh-CN" altLang="en-US" sz="2000" b="1" kern="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的效率！</a:t>
            </a:r>
            <a:endParaRPr lang="en-US" altLang="zh-CN" sz="2000" b="1" kern="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20000"/>
              </a:lnSpc>
            </a:pPr>
            <a:endParaRPr lang="en-US" altLang="zh-CN" sz="2000" b="1" kern="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88" y="1561138"/>
            <a:ext cx="9091263" cy="4664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10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 普适性：</a:t>
            </a:r>
            <a:r>
              <a:rPr lang="zh-CN" altLang="en-US" sz="3600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适用于一切</a:t>
            </a:r>
            <a:r>
              <a:rPr lang="en-US" altLang="zh-CN" sz="3600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React+Redux</a:t>
            </a:r>
            <a:r>
              <a:rPr lang="zh-CN" altLang="en-US" sz="3600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项目！</a:t>
            </a:r>
            <a:endParaRPr lang="zh-CN" altLang="en-US" sz="2400">
              <a:solidFill>
                <a:srgbClr val="00B050"/>
              </a:solidFill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396686" y="1116106"/>
            <a:ext cx="11350814" cy="5373593"/>
            <a:chOff x="396686" y="1437818"/>
            <a:chExt cx="11350814" cy="5051881"/>
          </a:xfrm>
        </p:grpSpPr>
        <p:grpSp>
          <p:nvGrpSpPr>
            <p:cNvPr id="4" name="组 3"/>
            <p:cNvGrpSpPr/>
            <p:nvPr/>
          </p:nvGrpSpPr>
          <p:grpSpPr>
            <a:xfrm>
              <a:off x="396686" y="1437818"/>
              <a:ext cx="11350814" cy="5051881"/>
              <a:chOff x="764986" y="1577869"/>
              <a:chExt cx="9016729" cy="4732308"/>
            </a:xfrm>
          </p:grpSpPr>
          <p:sp>
            <p:nvSpPr>
              <p:cNvPr id="7" name="矩形 333"/>
              <p:cNvSpPr/>
              <p:nvPr/>
            </p:nvSpPr>
            <p:spPr>
              <a:xfrm>
                <a:off x="764987" y="1577869"/>
                <a:ext cx="9016728" cy="1019445"/>
              </a:xfrm>
              <a:prstGeom prst="rect">
                <a:avLst/>
              </a:prstGeom>
              <a:solidFill>
                <a:srgbClr val="FF8AD8">
                  <a:alpha val="36078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2400" b="1" kern="0" dirty="0">
                    <a:latin typeface="微软雅黑" pitchFamily="34" charset="-122"/>
                    <a:ea typeface="微软雅黑" pitchFamily="34" charset="-122"/>
                  </a:rPr>
                  <a:t>浏览器用例录制工具</a:t>
                </a:r>
                <a:endParaRPr lang="en-US" altLang="zh-CN" sz="32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8" name="矩形 333"/>
              <p:cNvSpPr/>
              <p:nvPr/>
            </p:nvSpPr>
            <p:spPr>
              <a:xfrm>
                <a:off x="764987" y="2737365"/>
                <a:ext cx="2895328" cy="2428248"/>
              </a:xfrm>
              <a:prstGeom prst="rect">
                <a:avLst/>
              </a:prstGeom>
              <a:solidFill>
                <a:srgbClr val="FF8AD8">
                  <a:alpha val="36078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t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b="1" kern="0" dirty="0">
                    <a:latin typeface="微软雅黑" pitchFamily="34" charset="-122"/>
                    <a:ea typeface="微软雅黑" pitchFamily="34" charset="-122"/>
                  </a:rPr>
                  <a:t>用例管理系统</a:t>
                </a:r>
                <a:endParaRPr lang="en-US" altLang="zh-CN" sz="28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9" name="矩形 333"/>
              <p:cNvSpPr/>
              <p:nvPr/>
            </p:nvSpPr>
            <p:spPr>
              <a:xfrm>
                <a:off x="3758893" y="2737365"/>
                <a:ext cx="4408666" cy="2428244"/>
              </a:xfrm>
              <a:prstGeom prst="rect">
                <a:avLst/>
              </a:prstGeom>
              <a:solidFill>
                <a:srgbClr val="FF8AD8">
                  <a:alpha val="36078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t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b="1" kern="0" dirty="0">
                    <a:latin typeface="微软雅黑" pitchFamily="34" charset="-122"/>
                    <a:ea typeface="微软雅黑" pitchFamily="34" charset="-122"/>
                  </a:rPr>
                  <a:t>自动化用例回归系统</a:t>
                </a:r>
                <a:endParaRPr lang="en-US" altLang="zh-CN" sz="28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0" name="矩形 333"/>
              <p:cNvSpPr/>
              <p:nvPr/>
            </p:nvSpPr>
            <p:spPr>
              <a:xfrm>
                <a:off x="8254999" y="2737364"/>
                <a:ext cx="1526715" cy="2428245"/>
              </a:xfrm>
              <a:prstGeom prst="rect">
                <a:avLst/>
              </a:prstGeom>
              <a:solidFill>
                <a:srgbClr val="FF8AD8">
                  <a:alpha val="36078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t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000" b="1" kern="0" dirty="0">
                    <a:latin typeface="微软雅黑" pitchFamily="34" charset="-122"/>
                    <a:ea typeface="微软雅黑" pitchFamily="34" charset="-122"/>
                  </a:rPr>
                  <a:t>告警系统</a:t>
                </a:r>
                <a:endParaRPr lang="en-US" altLang="zh-CN" sz="28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1" name="矩形 333"/>
              <p:cNvSpPr/>
              <p:nvPr/>
            </p:nvSpPr>
            <p:spPr>
              <a:xfrm>
                <a:off x="764986" y="5290732"/>
                <a:ext cx="9016729" cy="1019445"/>
              </a:xfrm>
              <a:prstGeom prst="rect">
                <a:avLst/>
              </a:prstGeom>
              <a:solidFill>
                <a:srgbClr val="FF8AD8">
                  <a:alpha val="36078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2800" b="1" kern="0" dirty="0">
                    <a:latin typeface="微软雅黑" pitchFamily="34" charset="-122"/>
                    <a:ea typeface="微软雅黑" pitchFamily="34" charset="-122"/>
                  </a:rPr>
                  <a:t>React</a:t>
                </a:r>
                <a:r>
                  <a:rPr lang="zh-CN" altLang="en-US" sz="2800" b="1" kern="0" dirty="0">
                    <a:latin typeface="微软雅黑" pitchFamily="34" charset="-122"/>
                    <a:ea typeface="微软雅黑" pitchFamily="34" charset="-122"/>
                  </a:rPr>
                  <a:t> </a:t>
                </a:r>
                <a:r>
                  <a:rPr lang="en-US" altLang="zh-CN" sz="2800" b="1" kern="0" dirty="0">
                    <a:latin typeface="微软雅黑" pitchFamily="34" charset="-122"/>
                    <a:ea typeface="微软雅黑" pitchFamily="34" charset="-122"/>
                  </a:rPr>
                  <a:t>+</a:t>
                </a:r>
                <a:r>
                  <a:rPr lang="zh-CN" altLang="en-US" sz="2800" b="1" kern="0" dirty="0">
                    <a:latin typeface="微软雅黑" pitchFamily="34" charset="-122"/>
                    <a:ea typeface="微软雅黑" pitchFamily="34" charset="-122"/>
                  </a:rPr>
                  <a:t> </a:t>
                </a:r>
                <a:r>
                  <a:rPr lang="en-US" altLang="zh-CN" sz="2800" b="1" kern="0" dirty="0">
                    <a:latin typeface="微软雅黑" pitchFamily="34" charset="-122"/>
                    <a:ea typeface="微软雅黑" pitchFamily="34" charset="-122"/>
                  </a:rPr>
                  <a:t>Redux</a:t>
                </a:r>
                <a:r>
                  <a:rPr lang="zh-CN" altLang="en-US" sz="2800" b="1" kern="0" dirty="0">
                    <a:latin typeface="微软雅黑" pitchFamily="34" charset="-122"/>
                    <a:ea typeface="微软雅黑" pitchFamily="34" charset="-122"/>
                  </a:rPr>
                  <a:t> 组件库</a:t>
                </a:r>
                <a:endParaRPr lang="en-US" altLang="zh-CN" sz="36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3" name="矩形 333"/>
            <p:cNvSpPr/>
            <p:nvPr/>
          </p:nvSpPr>
          <p:spPr>
            <a:xfrm>
              <a:off x="8085002" y="1532883"/>
              <a:ext cx="1727201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React</a:t>
              </a:r>
              <a:endParaRPr lang="en-US" altLang="zh-CN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调试工具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" name="矩形 333"/>
            <p:cNvSpPr/>
            <p:nvPr/>
          </p:nvSpPr>
          <p:spPr>
            <a:xfrm>
              <a:off x="9915202" y="1532883"/>
              <a:ext cx="1727201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Redux</a:t>
              </a:r>
              <a:endParaRPr lang="en-US" altLang="zh-CN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调试工具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" name="矩形 333"/>
            <p:cNvSpPr/>
            <p:nvPr/>
          </p:nvSpPr>
          <p:spPr>
            <a:xfrm>
              <a:off x="491895" y="1532883"/>
              <a:ext cx="1260706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用例重放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矩形 333"/>
            <p:cNvSpPr/>
            <p:nvPr/>
          </p:nvSpPr>
          <p:spPr>
            <a:xfrm>
              <a:off x="1855600" y="1532883"/>
              <a:ext cx="1254501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用例</a:t>
              </a: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Diff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矩形 333"/>
            <p:cNvSpPr/>
            <p:nvPr/>
          </p:nvSpPr>
          <p:spPr>
            <a:xfrm>
              <a:off x="491894" y="3242266"/>
              <a:ext cx="3419706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用例存储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" name="矩形 333"/>
            <p:cNvSpPr/>
            <p:nvPr/>
          </p:nvSpPr>
          <p:spPr>
            <a:xfrm>
              <a:off x="509242" y="4255054"/>
              <a:ext cx="3419706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复用</a:t>
              </a: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Jest</a:t>
              </a: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的用例快速更新机制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矩形 333"/>
            <p:cNvSpPr/>
            <p:nvPr/>
          </p:nvSpPr>
          <p:spPr>
            <a:xfrm>
              <a:off x="3213100" y="1532883"/>
              <a:ext cx="1254501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用例</a:t>
              </a: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CRUD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矩形 333"/>
            <p:cNvSpPr/>
            <p:nvPr/>
          </p:nvSpPr>
          <p:spPr>
            <a:xfrm>
              <a:off x="4289194" y="3254225"/>
              <a:ext cx="1870306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JSDOM</a:t>
              </a:r>
              <a:endParaRPr lang="en-US" altLang="zh-CN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b="1" kern="0" dirty="0">
                  <a:latin typeface="微软雅黑" pitchFamily="34" charset="-122"/>
                  <a:ea typeface="微软雅黑" pitchFamily="34" charset="-122"/>
                </a:rPr>
                <a:t>模拟浏览器环境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矩形 333"/>
            <p:cNvSpPr/>
            <p:nvPr/>
          </p:nvSpPr>
          <p:spPr>
            <a:xfrm>
              <a:off x="6283093" y="3254225"/>
              <a:ext cx="1870306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初始状态导入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矩形 333"/>
            <p:cNvSpPr/>
            <p:nvPr/>
          </p:nvSpPr>
          <p:spPr>
            <a:xfrm>
              <a:off x="8276992" y="3254225"/>
              <a:ext cx="1298808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自动触发</a:t>
              </a:r>
              <a:endParaRPr lang="en-US" altLang="zh-CN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en-US" altLang="zh-CN" sz="1600" b="1" kern="0" dirty="0">
                  <a:latin typeface="微软雅黑" pitchFamily="34" charset="-122"/>
                  <a:ea typeface="微软雅黑" pitchFamily="34" charset="-122"/>
                </a:rPr>
                <a:t>Action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4" name="矩形 333"/>
            <p:cNvSpPr/>
            <p:nvPr/>
          </p:nvSpPr>
          <p:spPr>
            <a:xfrm>
              <a:off x="4289195" y="4268308"/>
              <a:ext cx="1870306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状态数据对比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矩形 333"/>
            <p:cNvSpPr/>
            <p:nvPr/>
          </p:nvSpPr>
          <p:spPr>
            <a:xfrm>
              <a:off x="6294090" y="4268308"/>
              <a:ext cx="1859309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组件快照对比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矩形 333"/>
            <p:cNvSpPr/>
            <p:nvPr/>
          </p:nvSpPr>
          <p:spPr>
            <a:xfrm>
              <a:off x="8299198" y="4268308"/>
              <a:ext cx="1298808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结果展示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矩形 333"/>
            <p:cNvSpPr/>
            <p:nvPr/>
          </p:nvSpPr>
          <p:spPr>
            <a:xfrm>
              <a:off x="9915201" y="3242266"/>
              <a:ext cx="1727201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告警</a:t>
              </a:r>
              <a:endParaRPr lang="en-US" altLang="zh-CN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需求</a:t>
              </a:r>
              <a:r>
                <a:rPr lang="en-US" altLang="zh-CN" b="1" kern="0" dirty="0">
                  <a:latin typeface="微软雅黑" pitchFamily="34" charset="-122"/>
                  <a:ea typeface="微软雅黑" pitchFamily="34" charset="-122"/>
                </a:rPr>
                <a:t>Owner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8" name="矩形 333"/>
            <p:cNvSpPr/>
            <p:nvPr/>
          </p:nvSpPr>
          <p:spPr>
            <a:xfrm>
              <a:off x="9922936" y="4268308"/>
              <a:ext cx="1727201" cy="89815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b="1" kern="0" dirty="0">
                  <a:latin typeface="微软雅黑" pitchFamily="34" charset="-122"/>
                  <a:ea typeface="微软雅黑" pitchFamily="34" charset="-122"/>
                </a:rPr>
                <a:t>告警</a:t>
              </a:r>
              <a:endParaRPr lang="en-US" altLang="zh-CN" sz="1600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b="1" kern="0" dirty="0">
                  <a:latin typeface="微软雅黑" pitchFamily="34" charset="-122"/>
                  <a:ea typeface="微软雅黑" pitchFamily="34" charset="-122"/>
                </a:rPr>
                <a:t>研发人员</a:t>
              </a:r>
              <a:endParaRPr lang="en-US" altLang="zh-CN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3600" noProof="1"/>
              <a:t>PFAT</a:t>
            </a:r>
            <a:r>
              <a:rPr lang="zh-CN" altLang="en-US" sz="3600" noProof="1"/>
              <a:t>解决方案小结：</a:t>
            </a:r>
            <a:endParaRPr lang="zh-CN" altLang="en-US" sz="3600" noProof="1"/>
          </a:p>
        </p:txBody>
      </p:sp>
      <p:grpSp>
        <p:nvGrpSpPr>
          <p:cNvPr id="4" name="组 3"/>
          <p:cNvGrpSpPr/>
          <p:nvPr/>
        </p:nvGrpSpPr>
        <p:grpSpPr>
          <a:xfrm>
            <a:off x="359039" y="1237375"/>
            <a:ext cx="11464661" cy="5275591"/>
            <a:chOff x="359039" y="1804248"/>
            <a:chExt cx="11464661" cy="4708718"/>
          </a:xfrm>
        </p:grpSpPr>
        <p:sp>
          <p:nvSpPr>
            <p:cNvPr id="26" name="矩形 333"/>
            <p:cNvSpPr/>
            <p:nvPr/>
          </p:nvSpPr>
          <p:spPr>
            <a:xfrm>
              <a:off x="4140199" y="1804249"/>
              <a:ext cx="7683500" cy="1083180"/>
            </a:xfrm>
            <a:prstGeom prst="rect">
              <a:avLst/>
            </a:prstGeom>
            <a:solidFill>
              <a:srgbClr val="D883FF">
                <a:alpha val="20000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b="1" kern="0" dirty="0">
                  <a:latin typeface="微软雅黑" pitchFamily="34" charset="-122"/>
                  <a:ea typeface="微软雅黑" pitchFamily="34" charset="-122"/>
                </a:rPr>
                <a:t>定义“基于状态机扭转”的前端研发模式</a:t>
              </a:r>
              <a:r>
                <a:rPr lang="en-US" altLang="zh-CN" sz="2400" b="1" kern="0" dirty="0">
                  <a:latin typeface="微软雅黑" pitchFamily="34" charset="-122"/>
                  <a:ea typeface="微软雅黑" pitchFamily="34" charset="-122"/>
                </a:rPr>
                <a:t>CRR</a:t>
              </a:r>
              <a:endParaRPr lang="en-US" altLang="zh-CN" sz="24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基于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React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组件 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+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Redux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单向数据流 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+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ImmutableJS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不可变数据</a:t>
              </a:r>
              <a:endParaRPr lang="zh-CN" altLang="en-US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矩形 333"/>
            <p:cNvSpPr/>
            <p:nvPr/>
          </p:nvSpPr>
          <p:spPr>
            <a:xfrm>
              <a:off x="917839" y="1804248"/>
              <a:ext cx="3222360" cy="1083181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规范研发模式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8" name="矩形 333"/>
            <p:cNvSpPr/>
            <p:nvPr/>
          </p:nvSpPr>
          <p:spPr>
            <a:xfrm>
              <a:off x="359040" y="1804248"/>
              <a:ext cx="558799" cy="1083181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3600" b="1" kern="0" dirty="0">
                  <a:latin typeface="微软雅黑" pitchFamily="34" charset="-122"/>
                  <a:ea typeface="微软雅黑" pitchFamily="34" charset="-122"/>
                </a:rPr>
                <a:t>1</a:t>
              </a:r>
              <a:endParaRPr lang="en-US" altLang="zh-CN" sz="36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0" name="组 29"/>
            <p:cNvGrpSpPr/>
            <p:nvPr/>
          </p:nvGrpSpPr>
          <p:grpSpPr>
            <a:xfrm>
              <a:off x="4140199" y="5425084"/>
              <a:ext cx="7683501" cy="1087882"/>
              <a:chOff x="4140198" y="4643253"/>
              <a:chExt cx="7302503" cy="1040956"/>
            </a:xfrm>
          </p:grpSpPr>
          <p:sp>
            <p:nvSpPr>
              <p:cNvPr id="53" name="矩形 333"/>
              <p:cNvSpPr/>
              <p:nvPr/>
            </p:nvSpPr>
            <p:spPr>
              <a:xfrm>
                <a:off x="7912099" y="4643254"/>
                <a:ext cx="3530602" cy="1040955"/>
              </a:xfrm>
              <a:prstGeom prst="rect">
                <a:avLst/>
              </a:prstGeom>
              <a:solidFill>
                <a:srgbClr val="D883FF">
                  <a:alpha val="20000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2400" b="1" kern="0" dirty="0">
                    <a:latin typeface="微软雅黑" pitchFamily="34" charset="-122"/>
                    <a:ea typeface="微软雅黑" pitchFamily="34" charset="-122"/>
                  </a:rPr>
                  <a:t>用例失败告警机制</a:t>
                </a:r>
                <a:endParaRPr lang="en-US" altLang="zh-CN" sz="2400" b="1" kern="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600" kern="0" dirty="0">
                    <a:latin typeface="微软雅黑" pitchFamily="34" charset="-122"/>
                    <a:ea typeface="微软雅黑" pitchFamily="34" charset="-122"/>
                  </a:rPr>
                  <a:t>用例失败告警到工具系统</a:t>
                </a:r>
                <a:r>
                  <a:rPr lang="en-US" altLang="zh-CN" sz="1600" kern="0" dirty="0">
                    <a:latin typeface="微软雅黑" pitchFamily="34" charset="-122"/>
                    <a:ea typeface="微软雅黑" pitchFamily="34" charset="-122"/>
                  </a:rPr>
                  <a:t>Owner</a:t>
                </a:r>
                <a:endParaRPr lang="zh-CN" altLang="en-US" sz="20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54" name="矩形 333"/>
              <p:cNvSpPr/>
              <p:nvPr/>
            </p:nvSpPr>
            <p:spPr>
              <a:xfrm>
                <a:off x="4140198" y="4643253"/>
                <a:ext cx="3771899" cy="1040956"/>
              </a:xfrm>
              <a:prstGeom prst="rect">
                <a:avLst/>
              </a:prstGeom>
              <a:solidFill>
                <a:srgbClr val="D883FF">
                  <a:alpha val="20000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2400" b="1" kern="0" dirty="0">
                    <a:latin typeface="微软雅黑" pitchFamily="34" charset="-122"/>
                    <a:ea typeface="微软雅黑" pitchFamily="34" charset="-122"/>
                  </a:rPr>
                  <a:t>变更关联发现机制</a:t>
                </a:r>
                <a:endParaRPr lang="en-US" altLang="zh-CN" sz="2400" b="1" kern="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600" kern="0" dirty="0">
                    <a:latin typeface="微软雅黑" pitchFamily="34" charset="-122"/>
                    <a:ea typeface="微软雅黑" pitchFamily="34" charset="-122"/>
                  </a:rPr>
                  <a:t>高效发现哪里的变更导致用例失败</a:t>
                </a:r>
                <a:endParaRPr lang="zh-CN" altLang="en-US" sz="20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31" name="矩形 333"/>
            <p:cNvSpPr/>
            <p:nvPr/>
          </p:nvSpPr>
          <p:spPr>
            <a:xfrm>
              <a:off x="917839" y="5425084"/>
              <a:ext cx="3222360" cy="1087882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变更及时触达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矩形 333"/>
            <p:cNvSpPr/>
            <p:nvPr/>
          </p:nvSpPr>
          <p:spPr>
            <a:xfrm>
              <a:off x="359039" y="5425084"/>
              <a:ext cx="558799" cy="108788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3600" b="1" kern="0" dirty="0">
                  <a:latin typeface="微软雅黑" pitchFamily="34" charset="-122"/>
                  <a:ea typeface="微软雅黑" pitchFamily="34" charset="-122"/>
                </a:rPr>
                <a:t>4</a:t>
              </a:r>
              <a:endParaRPr lang="en-US" altLang="zh-CN" sz="36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6" name="矩形 333"/>
            <p:cNvSpPr/>
            <p:nvPr/>
          </p:nvSpPr>
          <p:spPr>
            <a:xfrm>
              <a:off x="4140200" y="4216572"/>
              <a:ext cx="7683499" cy="1087881"/>
            </a:xfrm>
            <a:prstGeom prst="rect">
              <a:avLst/>
            </a:prstGeom>
            <a:solidFill>
              <a:srgbClr val="D883FF">
                <a:alpha val="20000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b="1" kern="0" dirty="0">
                  <a:latin typeface="微软雅黑" pitchFamily="34" charset="-122"/>
                  <a:ea typeface="微软雅黑" pitchFamily="34" charset="-122"/>
                </a:rPr>
                <a:t>日常自动化回归、版本变更回归</a:t>
              </a:r>
              <a:endParaRPr lang="en-US" altLang="zh-CN" sz="24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基于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jsdom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自动化用例回归，发现变更影响面，基于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Jest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的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Diff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展示、用例更新</a:t>
              </a:r>
              <a:endParaRPr lang="zh-CN" altLang="en-US" sz="20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7" name="矩形 333"/>
            <p:cNvSpPr/>
            <p:nvPr/>
          </p:nvSpPr>
          <p:spPr>
            <a:xfrm>
              <a:off x="917839" y="4216571"/>
              <a:ext cx="3222360" cy="1087882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自动用例回归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矩形 333"/>
            <p:cNvSpPr/>
            <p:nvPr/>
          </p:nvSpPr>
          <p:spPr>
            <a:xfrm>
              <a:off x="359039" y="4216571"/>
              <a:ext cx="558799" cy="108788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3600" b="1" kern="0" dirty="0">
                  <a:latin typeface="微软雅黑" pitchFamily="34" charset="-122"/>
                  <a:ea typeface="微软雅黑" pitchFamily="34" charset="-122"/>
                </a:rPr>
                <a:t>3</a:t>
              </a:r>
              <a:endParaRPr lang="en-US" altLang="zh-CN" sz="36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0" name="矩形 333"/>
            <p:cNvSpPr/>
            <p:nvPr/>
          </p:nvSpPr>
          <p:spPr>
            <a:xfrm>
              <a:off x="4140199" y="3008060"/>
              <a:ext cx="7683500" cy="1087880"/>
            </a:xfrm>
            <a:prstGeom prst="rect">
              <a:avLst/>
            </a:prstGeom>
            <a:solidFill>
              <a:srgbClr val="D883FF">
                <a:alpha val="20000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b="1" kern="0" dirty="0">
                  <a:latin typeface="微软雅黑" pitchFamily="34" charset="-122"/>
                  <a:ea typeface="微软雅黑" pitchFamily="34" charset="-122"/>
                </a:rPr>
                <a:t>高效单元测试用例录制工具</a:t>
              </a:r>
              <a:r>
                <a:rPr lang="en-US" altLang="zh-CN" sz="2400" b="1" kern="0" dirty="0">
                  <a:latin typeface="微软雅黑" pitchFamily="34" charset="-122"/>
                  <a:ea typeface="微软雅黑" pitchFamily="34" charset="-122"/>
                </a:rPr>
                <a:t>PFAT</a:t>
              </a:r>
              <a:endParaRPr lang="en-US" altLang="zh-CN" sz="24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外包给需求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Owner</a:t>
              </a:r>
              <a:r>
                <a:rPr lang="zh-CN" altLang="en-US" sz="1600" kern="0" dirty="0">
                  <a:latin typeface="微软雅黑" pitchFamily="34" charset="-122"/>
                  <a:ea typeface="微软雅黑" pitchFamily="34" charset="-122"/>
                </a:rPr>
                <a:t>自己录制、用例持久化管理、用例</a:t>
              </a:r>
              <a:r>
                <a:rPr lang="en-US" altLang="zh-CN" sz="1600" kern="0" dirty="0">
                  <a:latin typeface="微软雅黑" pitchFamily="34" charset="-122"/>
                  <a:ea typeface="微软雅黑" pitchFamily="34" charset="-122"/>
                </a:rPr>
                <a:t>CRUD</a:t>
              </a:r>
              <a:endParaRPr lang="zh-CN" altLang="en-US" sz="20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矩形 333"/>
            <p:cNvSpPr/>
            <p:nvPr/>
          </p:nvSpPr>
          <p:spPr>
            <a:xfrm>
              <a:off x="917839" y="3008059"/>
              <a:ext cx="3222360" cy="1087881"/>
            </a:xfrm>
            <a:prstGeom prst="rect">
              <a:avLst/>
            </a:prstGeom>
            <a:solidFill>
              <a:srgbClr val="FF8AD8">
                <a:alpha val="36078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高效用例录制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矩形 333"/>
            <p:cNvSpPr/>
            <p:nvPr/>
          </p:nvSpPr>
          <p:spPr>
            <a:xfrm>
              <a:off x="359039" y="3008060"/>
              <a:ext cx="558799" cy="1087881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3600" b="1" kern="0" dirty="0">
                  <a:latin typeface="微软雅黑" pitchFamily="34" charset="-122"/>
                  <a:ea typeface="微软雅黑" pitchFamily="34" charset="-122"/>
                </a:rPr>
                <a:t>2</a:t>
              </a:r>
              <a:endParaRPr lang="en-US" altLang="zh-CN" sz="36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359039" y="686351"/>
            <a:ext cx="11620629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愿景：真正意义上的“</a:t>
            </a:r>
            <a:r>
              <a:rPr lang="en-US" altLang="zh-CN" sz="24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Painless</a:t>
            </a:r>
            <a:r>
              <a:rPr lang="zh-CN" altLang="en-US" sz="2400" b="1" kern="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”：解放开发人员，提供工具給验收者一键保存用例</a:t>
            </a:r>
            <a:endParaRPr lang="zh-CN" altLang="en-US" sz="2400" b="1" kern="0" dirty="0">
              <a:solidFill>
                <a:srgbClr val="00B05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17205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sz="3600" noProof="1"/>
              <a:t>总结“</a:t>
            </a:r>
            <a:r>
              <a:rPr lang="en-US" altLang="zh-CN" sz="3600" noProof="1"/>
              <a:t>PFAT</a:t>
            </a:r>
            <a:r>
              <a:rPr lang="zh-CN" altLang="en-US" sz="3600" noProof="1"/>
              <a:t>无痛前端自动化测试方案”的设计思想</a:t>
            </a:r>
            <a:endParaRPr lang="zh-CN" altLang="en-US" sz="3600" noProof="1"/>
          </a:p>
        </p:txBody>
      </p:sp>
      <p:sp>
        <p:nvSpPr>
          <p:cNvPr id="105" name="矩形 333"/>
          <p:cNvSpPr/>
          <p:nvPr/>
        </p:nvSpPr>
        <p:spPr>
          <a:xfrm>
            <a:off x="917839" y="2018770"/>
            <a:ext cx="2841361" cy="2218711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最小化感知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" name="矩形 333"/>
          <p:cNvSpPr/>
          <p:nvPr/>
        </p:nvSpPr>
        <p:spPr>
          <a:xfrm>
            <a:off x="359039" y="2018771"/>
            <a:ext cx="558799" cy="221871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2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" name="矩形 333"/>
          <p:cNvSpPr/>
          <p:nvPr/>
        </p:nvSpPr>
        <p:spPr>
          <a:xfrm>
            <a:off x="3759200" y="812802"/>
            <a:ext cx="8064499" cy="1087881"/>
          </a:xfrm>
          <a:prstGeom prst="rect">
            <a:avLst/>
          </a:prstGeom>
          <a:solidFill>
            <a:srgbClr val="D883FF">
              <a:alpha val="2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b="1" kern="0" dirty="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en-US" altLang="zh-CN" sz="2800" b="1" kern="0" dirty="0">
                <a:latin typeface="微软雅黑" pitchFamily="34" charset="-122"/>
                <a:ea typeface="微软雅黑" pitchFamily="34" charset="-122"/>
              </a:rPr>
              <a:t>ROI</a:t>
            </a:r>
            <a:r>
              <a:rPr lang="zh-CN" altLang="en-US" sz="2800" b="1" kern="0" dirty="0">
                <a:latin typeface="微软雅黑" pitchFamily="34" charset="-122"/>
                <a:ea typeface="微软雅黑" pitchFamily="34" charset="-122"/>
              </a:rPr>
              <a:t>第一”原则</a:t>
            </a:r>
            <a:endParaRPr lang="en-US" altLang="zh-CN" sz="2800" b="1" kern="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不盲目追求</a:t>
            </a:r>
            <a:r>
              <a:rPr lang="en-US" altLang="zh-CN" sz="2000" kern="0" dirty="0">
                <a:latin typeface="微软雅黑" pitchFamily="34" charset="-122"/>
                <a:ea typeface="微软雅黑" pitchFamily="34" charset="-122"/>
              </a:rPr>
              <a:t>100%</a:t>
            </a:r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覆盖度</a:t>
            </a:r>
            <a:endParaRPr lang="en-US" altLang="zh-CN" sz="32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9" name="矩形 333"/>
          <p:cNvSpPr/>
          <p:nvPr/>
        </p:nvSpPr>
        <p:spPr>
          <a:xfrm>
            <a:off x="917839" y="812801"/>
            <a:ext cx="2841361" cy="1087882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认清本质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0" name="矩形 333"/>
          <p:cNvSpPr/>
          <p:nvPr/>
        </p:nvSpPr>
        <p:spPr>
          <a:xfrm>
            <a:off x="359040" y="812801"/>
            <a:ext cx="558799" cy="108788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1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" name="矩形 333"/>
          <p:cNvSpPr/>
          <p:nvPr/>
        </p:nvSpPr>
        <p:spPr>
          <a:xfrm>
            <a:off x="917839" y="4349909"/>
            <a:ext cx="2841361" cy="2150350"/>
          </a:xfrm>
          <a:prstGeom prst="rect">
            <a:avLst/>
          </a:prstGeom>
          <a:solidFill>
            <a:srgbClr val="FF8AD8">
              <a:alpha val="36078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借力打力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1" name="矩形 333"/>
          <p:cNvSpPr/>
          <p:nvPr/>
        </p:nvSpPr>
        <p:spPr>
          <a:xfrm>
            <a:off x="359039" y="4349909"/>
            <a:ext cx="558799" cy="215035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3600" kern="0" dirty="0">
                <a:latin typeface="微软雅黑" pitchFamily="34" charset="-122"/>
                <a:ea typeface="微软雅黑" pitchFamily="34" charset="-122"/>
              </a:rPr>
              <a:t>3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6" name="矩形 333"/>
          <p:cNvSpPr/>
          <p:nvPr/>
        </p:nvSpPr>
        <p:spPr>
          <a:xfrm>
            <a:off x="3759200" y="3149600"/>
            <a:ext cx="8064498" cy="1087881"/>
          </a:xfrm>
          <a:prstGeom prst="rect">
            <a:avLst/>
          </a:prstGeom>
          <a:solidFill>
            <a:srgbClr val="D883FF">
              <a:alpha val="2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b="1" kern="0" dirty="0">
                <a:latin typeface="微软雅黑" pitchFamily="34" charset="-122"/>
                <a:ea typeface="微软雅黑" pitchFamily="34" charset="-122"/>
              </a:rPr>
              <a:t>“保证效率”原则</a:t>
            </a:r>
            <a:endParaRPr lang="en-US" altLang="zh-CN" sz="2800" b="1" kern="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0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（工具化录制、自动化回归、 用例管理能力、告警能力）</a:t>
            </a:r>
            <a:endParaRPr lang="en-US" altLang="zh-CN" sz="28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333"/>
          <p:cNvSpPr/>
          <p:nvPr/>
        </p:nvSpPr>
        <p:spPr>
          <a:xfrm>
            <a:off x="3759200" y="2021117"/>
            <a:ext cx="8064499" cy="1128483"/>
          </a:xfrm>
          <a:prstGeom prst="rect">
            <a:avLst/>
          </a:prstGeom>
          <a:solidFill>
            <a:srgbClr val="D883FF">
              <a:alpha val="2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b="1" kern="0" dirty="0">
                <a:latin typeface="微软雅黑" pitchFamily="34" charset="-122"/>
                <a:ea typeface="微软雅黑" pitchFamily="34" charset="-122"/>
              </a:rPr>
              <a:t>“无侵染”原则</a:t>
            </a:r>
            <a:endParaRPr lang="en-US" altLang="zh-CN" sz="2800" b="1" kern="0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000" kern="0" dirty="0">
                <a:latin typeface="微软雅黑" pitchFamily="34" charset="-122"/>
                <a:ea typeface="微软雅黑" pitchFamily="34" charset="-122"/>
              </a:rPr>
              <a:t>（不改变研发流程、不额外写用例、不额外导入数据）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3759200" y="4357916"/>
            <a:ext cx="8064499" cy="2142344"/>
            <a:chOff x="3759200" y="4357915"/>
            <a:chExt cx="8064499" cy="2155051"/>
          </a:xfrm>
        </p:grpSpPr>
        <p:grpSp>
          <p:nvGrpSpPr>
            <p:cNvPr id="2" name="组 1"/>
            <p:cNvGrpSpPr/>
            <p:nvPr/>
          </p:nvGrpSpPr>
          <p:grpSpPr>
            <a:xfrm>
              <a:off x="3759200" y="5425084"/>
              <a:ext cx="8064499" cy="1087882"/>
              <a:chOff x="4140199" y="5425084"/>
              <a:chExt cx="7683500" cy="1087882"/>
            </a:xfrm>
          </p:grpSpPr>
          <p:sp>
            <p:nvSpPr>
              <p:cNvPr id="103" name="矩形 333"/>
              <p:cNvSpPr/>
              <p:nvPr/>
            </p:nvSpPr>
            <p:spPr>
              <a:xfrm>
                <a:off x="4140199" y="5425084"/>
                <a:ext cx="1587501" cy="1087882"/>
              </a:xfrm>
              <a:prstGeom prst="rect">
                <a:avLst/>
              </a:prstGeom>
              <a:solidFill>
                <a:srgbClr val="D883FF">
                  <a:alpha val="20000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/>
                <a:r>
                  <a:rPr lang="en-US" altLang="zh-CN" sz="2000" b="1" kern="0" dirty="0">
                    <a:latin typeface="微软雅黑" pitchFamily="34" charset="-122"/>
                    <a:ea typeface="微软雅黑" pitchFamily="34" charset="-122"/>
                  </a:rPr>
                  <a:t>React</a:t>
                </a:r>
                <a:endParaRPr lang="en-US" altLang="zh-CN" sz="2000" b="1" kern="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/>
                <a:r>
                  <a:rPr lang="zh-CN" altLang="en-US" sz="2000" kern="0" dirty="0">
                    <a:latin typeface="微软雅黑" pitchFamily="34" charset="-122"/>
                    <a:ea typeface="微软雅黑" pitchFamily="34" charset="-122"/>
                  </a:rPr>
                  <a:t>开发工具</a:t>
                </a:r>
                <a:endParaRPr lang="en-US" altLang="zh-CN" sz="20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23" name="矩形 333"/>
              <p:cNvSpPr/>
              <p:nvPr/>
            </p:nvSpPr>
            <p:spPr>
              <a:xfrm>
                <a:off x="5727642" y="5425084"/>
                <a:ext cx="1587501" cy="1087882"/>
              </a:xfrm>
              <a:prstGeom prst="rect">
                <a:avLst/>
              </a:prstGeom>
              <a:solidFill>
                <a:srgbClr val="D883FF">
                  <a:alpha val="20000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/>
                <a:r>
                  <a:rPr lang="en-US" altLang="zh-CN" sz="2000" b="1" kern="0" dirty="0">
                    <a:latin typeface="微软雅黑" pitchFamily="34" charset="-122"/>
                    <a:ea typeface="微软雅黑" pitchFamily="34" charset="-122"/>
                  </a:rPr>
                  <a:t>Redux</a:t>
                </a:r>
                <a:endParaRPr lang="en-US" altLang="zh-CN" sz="2000" b="1" kern="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/>
                <a:r>
                  <a:rPr lang="zh-CN" altLang="en-US" sz="2000" kern="0" dirty="0">
                    <a:latin typeface="微软雅黑" pitchFamily="34" charset="-122"/>
                    <a:ea typeface="微软雅黑" pitchFamily="34" charset="-122"/>
                  </a:rPr>
                  <a:t>开发工具</a:t>
                </a:r>
                <a:endParaRPr lang="en-US" altLang="zh-CN" sz="20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02" name="矩形 333"/>
              <p:cNvSpPr/>
              <p:nvPr/>
            </p:nvSpPr>
            <p:spPr>
              <a:xfrm>
                <a:off x="7315143" y="5425085"/>
                <a:ext cx="2254278" cy="1087881"/>
              </a:xfrm>
              <a:prstGeom prst="rect">
                <a:avLst/>
              </a:prstGeom>
              <a:solidFill>
                <a:srgbClr val="D883FF">
                  <a:alpha val="20000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/>
                <a:r>
                  <a:rPr lang="en-US" altLang="zh-CN" sz="2000" b="1" kern="0" dirty="0">
                    <a:latin typeface="微软雅黑" pitchFamily="34" charset="-122"/>
                    <a:ea typeface="微软雅黑" pitchFamily="34" charset="-122"/>
                  </a:rPr>
                  <a:t>JSDOM</a:t>
                </a:r>
                <a:endParaRPr lang="en-US" altLang="zh-CN" sz="2000" b="1" kern="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/>
                <a:r>
                  <a:rPr lang="zh-CN" altLang="en-US" sz="2000" kern="0" dirty="0">
                    <a:latin typeface="微软雅黑" pitchFamily="34" charset="-122"/>
                    <a:ea typeface="微软雅黑" pitchFamily="34" charset="-122"/>
                  </a:rPr>
                  <a:t>模拟浏览器环境</a:t>
                </a:r>
                <a:endParaRPr lang="en-US" altLang="zh-CN" sz="20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24" name="矩形 333"/>
              <p:cNvSpPr/>
              <p:nvPr/>
            </p:nvSpPr>
            <p:spPr>
              <a:xfrm>
                <a:off x="9569421" y="5425084"/>
                <a:ext cx="2254278" cy="1087881"/>
              </a:xfrm>
              <a:prstGeom prst="rect">
                <a:avLst/>
              </a:prstGeom>
              <a:solidFill>
                <a:srgbClr val="D883FF">
                  <a:alpha val="20000"/>
                </a:srgbClr>
              </a:solidFill>
              <a:ln w="9525" cap="flat" cmpd="sng" algn="ctr">
                <a:solidFill>
                  <a:srgbClr val="004C00"/>
                </a:solidFill>
                <a:prstDash val="dash"/>
                <a:miter lim="800000"/>
              </a:ln>
              <a:effectLst/>
            </p:spPr>
            <p:txBody>
              <a:bodyPr lIns="91440" tIns="45720" rIns="91440" bIns="45720" anchor="ctr"/>
              <a:lstStyle/>
              <a:p>
                <a:pPr algn="ctr"/>
                <a:r>
                  <a:rPr lang="en-US" altLang="zh-CN" sz="2000" b="1" kern="0" dirty="0">
                    <a:latin typeface="微软雅黑" pitchFamily="34" charset="-122"/>
                    <a:ea typeface="微软雅黑" pitchFamily="34" charset="-122"/>
                  </a:rPr>
                  <a:t>Jest</a:t>
                </a:r>
                <a:endParaRPr lang="en-US" altLang="zh-CN" sz="2000" b="1" kern="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/>
                <a:r>
                  <a:rPr lang="zh-CN" altLang="en-US" sz="2000" kern="0" dirty="0">
                    <a:latin typeface="微软雅黑" pitchFamily="34" charset="-122"/>
                    <a:ea typeface="微软雅黑" pitchFamily="34" charset="-122"/>
                  </a:rPr>
                  <a:t>自动化回归、</a:t>
                </a:r>
                <a:r>
                  <a:rPr lang="en-US" altLang="zh-CN" sz="2000" kern="0" dirty="0">
                    <a:latin typeface="微软雅黑" pitchFamily="34" charset="-122"/>
                    <a:ea typeface="微软雅黑" pitchFamily="34" charset="-122"/>
                  </a:rPr>
                  <a:t>Diff</a:t>
                </a:r>
                <a:endParaRPr lang="en-US" altLang="zh-CN" sz="2000" kern="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8" name="矩形 333"/>
            <p:cNvSpPr/>
            <p:nvPr/>
          </p:nvSpPr>
          <p:spPr>
            <a:xfrm>
              <a:off x="3759200" y="4357915"/>
              <a:ext cx="8064498" cy="1067169"/>
            </a:xfrm>
            <a:prstGeom prst="rect">
              <a:avLst/>
            </a:prstGeom>
            <a:solidFill>
              <a:srgbClr val="D883FF">
                <a:alpha val="20000"/>
              </a:srgb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800" b="1" kern="0" dirty="0">
                  <a:latin typeface="微软雅黑" pitchFamily="34" charset="-122"/>
                  <a:ea typeface="微软雅黑" pitchFamily="34" charset="-122"/>
                </a:rPr>
                <a:t>“跟开源社区接轨”原则</a:t>
              </a:r>
              <a:endParaRPr lang="en-US" altLang="zh-CN" sz="2800" b="1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20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（模拟浏览器环境、自动化回归、</a:t>
              </a:r>
              <a:r>
                <a:rPr lang="en-US" altLang="zh-CN" sz="20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Diff</a:t>
              </a:r>
              <a:r>
                <a:rPr lang="zh-CN" altLang="en-US" sz="20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展示）</a:t>
              </a:r>
              <a:endParaRPr lang="en-US" altLang="zh-CN" sz="28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35000"/>
                    </a14:imgEffect>
                    <a14:imgEffect>
                      <a14:sharpenSoften amount="66000"/>
                    </a14:imgEffect>
                  </a14:imgLayer>
                </a14:imgProps>
              </a:ext>
            </a:extLst>
          </a:blip>
          <a:srcRect b="26799"/>
          <a:stretch>
            <a:fillRect/>
          </a:stretch>
        </p:blipFill>
        <p:spPr>
          <a:xfrm>
            <a:off x="142626" y="1775360"/>
            <a:ext cx="4891440" cy="4774126"/>
          </a:xfrm>
          <a:prstGeom prst="rect">
            <a:avLst/>
          </a:prstGeom>
        </p:spPr>
      </p:pic>
      <p:sp>
        <p:nvSpPr>
          <p:cNvPr id="33" name="矩形 333"/>
          <p:cNvSpPr/>
          <p:nvPr/>
        </p:nvSpPr>
        <p:spPr>
          <a:xfrm>
            <a:off x="5909942" y="3393153"/>
            <a:ext cx="5883513" cy="1193800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如何解决版本变更风险问题？</a:t>
            </a:r>
            <a:endParaRPr lang="en-US" altLang="zh-CN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矩形 333"/>
          <p:cNvSpPr/>
          <p:nvPr/>
        </p:nvSpPr>
        <p:spPr>
          <a:xfrm>
            <a:off x="4955670" y="3393153"/>
            <a:ext cx="954272" cy="1193800"/>
          </a:xfrm>
          <a:prstGeom prst="rect">
            <a:avLst/>
          </a:prstGeom>
          <a:solidFill>
            <a:schemeClr val="accent1">
              <a:lumMod val="75000"/>
              <a:alpha val="20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3200" kern="0" dirty="0">
                <a:latin typeface="微软雅黑" pitchFamily="34" charset="-122"/>
                <a:ea typeface="微软雅黑" pitchFamily="34" charset="-122"/>
              </a:rPr>
              <a:t>2</a:t>
            </a:r>
            <a:endParaRPr lang="en-US" altLang="zh-CN" sz="32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矩形 333"/>
          <p:cNvSpPr/>
          <p:nvPr/>
        </p:nvSpPr>
        <p:spPr>
          <a:xfrm>
            <a:off x="5909942" y="4586954"/>
            <a:ext cx="5883513" cy="1193802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如何解决</a:t>
            </a:r>
            <a:r>
              <a:rPr lang="zh-CN" altLang="en-US" sz="2800" b="1" kern="0" dirty="0">
                <a:latin typeface="微软雅黑" pitchFamily="34" charset="-122"/>
                <a:ea typeface="微软雅黑" pitchFamily="34" charset="-122"/>
              </a:rPr>
              <a:t>可持续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问题？</a:t>
            </a:r>
            <a:endParaRPr lang="en-US" altLang="zh-CN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333"/>
          <p:cNvSpPr/>
          <p:nvPr/>
        </p:nvSpPr>
        <p:spPr>
          <a:xfrm>
            <a:off x="4955670" y="4586954"/>
            <a:ext cx="954272" cy="1193801"/>
          </a:xfrm>
          <a:prstGeom prst="rect">
            <a:avLst/>
          </a:prstGeom>
          <a:solidFill>
            <a:schemeClr val="accent4">
              <a:lumMod val="60000"/>
              <a:lumOff val="40000"/>
              <a:alpha val="69804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3200" kern="0" dirty="0">
                <a:latin typeface="微软雅黑" pitchFamily="34" charset="-122"/>
                <a:ea typeface="微软雅黑" pitchFamily="34" charset="-122"/>
              </a:rPr>
              <a:t>3</a:t>
            </a:r>
            <a:endParaRPr lang="en-US" altLang="zh-CN" sz="32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矩形 333"/>
          <p:cNvSpPr/>
          <p:nvPr/>
        </p:nvSpPr>
        <p:spPr>
          <a:xfrm>
            <a:off x="5909942" y="2191263"/>
            <a:ext cx="5883513" cy="1201889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如何解决外包</a:t>
            </a:r>
            <a:r>
              <a:rPr lang="zh-CN" altLang="en-US" sz="2800" b="1" kern="0" dirty="0">
                <a:latin typeface="微软雅黑" pitchFamily="34" charset="-122"/>
                <a:ea typeface="微软雅黑" pitchFamily="34" charset="-122"/>
              </a:rPr>
              <a:t>效率和质量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问题？</a:t>
            </a:r>
            <a:endParaRPr lang="en-US" altLang="zh-CN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333"/>
          <p:cNvSpPr/>
          <p:nvPr/>
        </p:nvSpPr>
        <p:spPr>
          <a:xfrm>
            <a:off x="4955670" y="2191263"/>
            <a:ext cx="954272" cy="1201889"/>
          </a:xfrm>
          <a:prstGeom prst="rect">
            <a:avLst/>
          </a:prstGeom>
          <a:solidFill>
            <a:schemeClr val="accent1">
              <a:lumMod val="75000"/>
              <a:alpha val="20000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3200" kern="0" dirty="0">
                <a:latin typeface="微软雅黑" pitchFamily="34" charset="-122"/>
                <a:ea typeface="微软雅黑" pitchFamily="34" charset="-122"/>
              </a:rPr>
              <a:t>1</a:t>
            </a:r>
            <a:endParaRPr lang="en-US" altLang="zh-CN" sz="32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2626" y="612081"/>
            <a:ext cx="11898312" cy="1006394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zh-CN"/>
            </a:defPPr>
            <a:lvl1pPr defTabSz="914400" eaLnBrk="1" fontAlgn="auto" latinLnBrk="0" hangingPunct="1">
              <a:lnSpc>
                <a:spcPct val="90000"/>
              </a:lnSpc>
              <a:spcAft>
                <a:spcPts val="0"/>
              </a:spcAft>
              <a:buNone/>
              <a:defRPr sz="2800"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6000" dirty="0"/>
              <a:t>引入外包的三大挑战</a:t>
            </a:r>
            <a:endParaRPr lang="en-US" altLang="zh-CN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/>
          <p:cNvSpPr txBox="1"/>
          <p:nvPr/>
        </p:nvSpPr>
        <p:spPr>
          <a:xfrm>
            <a:off x="293688" y="147638"/>
            <a:ext cx="11644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sz="3600" noProof="1"/>
              <a:t>如何解决“可持续”问题？</a:t>
            </a:r>
            <a:endParaRPr lang="zh-CN" altLang="en-US" sz="3600" noProof="1"/>
          </a:p>
        </p:txBody>
      </p:sp>
      <p:grpSp>
        <p:nvGrpSpPr>
          <p:cNvPr id="5" name="组 4"/>
          <p:cNvGrpSpPr/>
          <p:nvPr/>
        </p:nvGrpSpPr>
        <p:grpSpPr>
          <a:xfrm>
            <a:off x="444501" y="992778"/>
            <a:ext cx="2539999" cy="5446122"/>
            <a:chOff x="775393" y="2318739"/>
            <a:chExt cx="5217832" cy="3957374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0" name="矩形 333"/>
            <p:cNvSpPr/>
            <p:nvPr/>
          </p:nvSpPr>
          <p:spPr>
            <a:xfrm>
              <a:off x="775393" y="4297426"/>
              <a:ext cx="5217832" cy="1978687"/>
            </a:xfrm>
            <a:prstGeom prst="rect">
              <a:avLst/>
            </a:prstGeom>
            <a:grpFill/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36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系统维护</a:t>
              </a:r>
              <a:endParaRPr lang="en-US" altLang="zh-CN" sz="36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lvl="0" algn="ctr">
                <a:lnSpc>
                  <a:spcPct val="150000"/>
                </a:lnSpc>
              </a:pPr>
              <a:r>
                <a:rPr lang="zh-CN" altLang="en-US" sz="28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可持续性</a:t>
              </a:r>
              <a:endParaRPr lang="zh-CN" altLang="en-US" sz="28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矩形 333"/>
            <p:cNvSpPr/>
            <p:nvPr/>
          </p:nvSpPr>
          <p:spPr>
            <a:xfrm>
              <a:off x="779199" y="2318739"/>
              <a:ext cx="5214025" cy="1978687"/>
            </a:xfrm>
            <a:prstGeom prst="rect">
              <a:avLst/>
            </a:prstGeom>
            <a:grpFill/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3600" kern="0" dirty="0">
                  <a:latin typeface="微软雅黑" pitchFamily="34" charset="-122"/>
                  <a:ea typeface="微软雅黑" pitchFamily="34" charset="-122"/>
                </a:rPr>
                <a:t>外包模式</a:t>
              </a:r>
              <a:endParaRPr lang="en-US" altLang="zh-CN" sz="3600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可持续性</a:t>
              </a:r>
              <a:endParaRPr lang="zh-CN" altLang="en-US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2" name="矩形 333"/>
          <p:cNvSpPr/>
          <p:nvPr/>
        </p:nvSpPr>
        <p:spPr>
          <a:xfrm>
            <a:off x="2984500" y="992777"/>
            <a:ext cx="8699500" cy="1360192"/>
          </a:xfrm>
          <a:prstGeom prst="rect">
            <a:avLst/>
          </a:prstGeom>
          <a:solidFill>
            <a:schemeClr val="bg1">
              <a:alpha val="34902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>
              <a:defRPr/>
            </a:pP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 持续培训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333"/>
          <p:cNvSpPr/>
          <p:nvPr/>
        </p:nvSpPr>
        <p:spPr>
          <a:xfrm>
            <a:off x="2984500" y="2352967"/>
            <a:ext cx="8699500" cy="1362872"/>
          </a:xfrm>
          <a:prstGeom prst="rect">
            <a:avLst/>
          </a:prstGeom>
          <a:solidFill>
            <a:schemeClr val="bg1">
              <a:alpha val="34902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>
              <a:defRPr/>
            </a:pP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持续平台建设</a:t>
            </a:r>
            <a:endParaRPr lang="zh-CN" altLang="en-US" sz="2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333"/>
          <p:cNvSpPr/>
          <p:nvPr/>
        </p:nvSpPr>
        <p:spPr>
          <a:xfrm>
            <a:off x="2984500" y="3715841"/>
            <a:ext cx="8699500" cy="1340026"/>
          </a:xfrm>
          <a:prstGeom prst="rect">
            <a:avLst/>
          </a:prstGeom>
          <a:solidFill>
            <a:schemeClr val="bg1">
              <a:alpha val="34902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>
              <a:defRPr/>
            </a:pP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 持续推进标准化建设</a:t>
            </a:r>
            <a:endParaRPr lang="zh-CN" altLang="en-US" sz="3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33"/>
          <p:cNvSpPr/>
          <p:nvPr/>
        </p:nvSpPr>
        <p:spPr>
          <a:xfrm>
            <a:off x="2984500" y="5055863"/>
            <a:ext cx="8699500" cy="1383035"/>
          </a:xfrm>
          <a:prstGeom prst="rect">
            <a:avLst/>
          </a:prstGeom>
          <a:solidFill>
            <a:schemeClr val="bg1">
              <a:alpha val="34902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>
              <a:defRPr/>
            </a:pP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持续加强系统管理分析能力</a:t>
            </a:r>
            <a:endParaRPr lang="zh-CN" altLang="en-US" sz="2400" kern="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18983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sz="4000" noProof="1"/>
              <a:t>XPHP</a:t>
            </a:r>
            <a:r>
              <a:rPr lang="zh-CN" altLang="en-US" sz="4000" noProof="1"/>
              <a:t>（前端外包协作平台能力总览）</a:t>
            </a:r>
            <a:endParaRPr lang="zh-CN" altLang="en-US" sz="4000" b="1" noProof="1"/>
          </a:p>
        </p:txBody>
      </p:sp>
      <p:grpSp>
        <p:nvGrpSpPr>
          <p:cNvPr id="44" name="组 43"/>
          <p:cNvGrpSpPr/>
          <p:nvPr/>
        </p:nvGrpSpPr>
        <p:grpSpPr>
          <a:xfrm>
            <a:off x="2167630" y="1327062"/>
            <a:ext cx="1921061" cy="989638"/>
            <a:chOff x="4599592" y="4840612"/>
            <a:chExt cx="1578747" cy="813294"/>
          </a:xfrm>
        </p:grpSpPr>
        <p:pic>
          <p:nvPicPr>
            <p:cNvPr id="45" name="图片 44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4599592" y="4840612"/>
              <a:ext cx="526249" cy="813294"/>
            </a:xfrm>
            <a:prstGeom prst="rect">
              <a:avLst/>
            </a:prstGeom>
          </p:spPr>
        </p:pic>
        <p:pic>
          <p:nvPicPr>
            <p:cNvPr id="46" name="图片 45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125841" y="4840612"/>
              <a:ext cx="526249" cy="813294"/>
            </a:xfrm>
            <a:prstGeom prst="rect">
              <a:avLst/>
            </a:prstGeom>
          </p:spPr>
        </p:pic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5652090" y="4840612"/>
              <a:ext cx="526249" cy="813294"/>
            </a:xfrm>
            <a:prstGeom prst="rect">
              <a:avLst/>
            </a:prstGeom>
          </p:spPr>
        </p:pic>
      </p:grpSp>
      <p:sp>
        <p:nvSpPr>
          <p:cNvPr id="48" name="矩形 47"/>
          <p:cNvSpPr/>
          <p:nvPr/>
        </p:nvSpPr>
        <p:spPr>
          <a:xfrm>
            <a:off x="1650835" y="829105"/>
            <a:ext cx="2954655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auto" hangingPunct="0">
              <a:lnSpc>
                <a:spcPct val="120000"/>
              </a:lnSpc>
              <a:defRPr/>
            </a:pPr>
            <a:r>
              <a:rPr lang="zh-CN" altLang="en-US" sz="2400" b="1" kern="0" dirty="0">
                <a:latin typeface="微软雅黑" pitchFamily="34" charset="-122"/>
                <a:ea typeface="微软雅黑" pitchFamily="34" charset="-122"/>
              </a:rPr>
              <a:t>大规模前端外包团队</a:t>
            </a:r>
            <a:endParaRPr lang="en-US" altLang="zh-CN" sz="2400" b="1" kern="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635046" y="1233969"/>
            <a:ext cx="1005810" cy="1148046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7941148" y="832301"/>
            <a:ext cx="2393605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auto" hangingPunct="0">
              <a:lnSpc>
                <a:spcPct val="120000"/>
              </a:lnSpc>
              <a:defRPr/>
            </a:pPr>
            <a:r>
              <a:rPr lang="zh-CN" altLang="en-US" sz="2400" b="1" kern="0" dirty="0">
                <a:latin typeface="微软雅黑" pitchFamily="34" charset="-122"/>
                <a:ea typeface="微软雅黑" pitchFamily="34" charset="-122"/>
              </a:rPr>
              <a:t>业务团队研发</a:t>
            </a:r>
            <a:r>
              <a:rPr lang="en-US" altLang="zh-CN" sz="2400" b="1" kern="0" dirty="0">
                <a:latin typeface="微软雅黑" pitchFamily="34" charset="-122"/>
                <a:ea typeface="微软雅黑" pitchFamily="34" charset="-122"/>
              </a:rPr>
              <a:t>SE</a:t>
            </a:r>
            <a:endParaRPr lang="en-US" altLang="zh-CN" sz="24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 333"/>
          <p:cNvSpPr/>
          <p:nvPr/>
        </p:nvSpPr>
        <p:spPr>
          <a:xfrm>
            <a:off x="1071156" y="2424128"/>
            <a:ext cx="4088102" cy="790110"/>
          </a:xfrm>
          <a:prstGeom prst="rect">
            <a:avLst/>
          </a:prstGeom>
          <a:solidFill>
            <a:srgbClr val="A6E1BD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CRR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前端研发框架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9" name="矩形 333"/>
          <p:cNvSpPr/>
          <p:nvPr/>
        </p:nvSpPr>
        <p:spPr>
          <a:xfrm>
            <a:off x="1071156" y="3214238"/>
            <a:ext cx="4088102" cy="790110"/>
          </a:xfrm>
          <a:prstGeom prst="rect">
            <a:avLst/>
          </a:prstGeom>
          <a:solidFill>
            <a:srgbClr val="A6E1BD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前端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组件库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0" name="矩形 333"/>
          <p:cNvSpPr/>
          <p:nvPr/>
        </p:nvSpPr>
        <p:spPr>
          <a:xfrm>
            <a:off x="1071155" y="4004346"/>
            <a:ext cx="10078919" cy="790110"/>
          </a:xfrm>
          <a:prstGeom prst="rect">
            <a:avLst/>
          </a:prstGeom>
          <a:solidFill>
            <a:schemeClr val="accent4">
              <a:lumMod val="60000"/>
              <a:lumOff val="40000"/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XPHP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协议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Mock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矩形 333"/>
          <p:cNvSpPr/>
          <p:nvPr/>
        </p:nvSpPr>
        <p:spPr>
          <a:xfrm>
            <a:off x="1071154" y="4794456"/>
            <a:ext cx="10078920" cy="790110"/>
          </a:xfrm>
          <a:prstGeom prst="rect">
            <a:avLst/>
          </a:prstGeom>
          <a:solidFill>
            <a:schemeClr val="accent1">
              <a:lumMod val="40000"/>
              <a:lumOff val="60000"/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XPHP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填空式业务集成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矩形 333"/>
          <p:cNvSpPr/>
          <p:nvPr/>
        </p:nvSpPr>
        <p:spPr>
          <a:xfrm>
            <a:off x="7061972" y="2424128"/>
            <a:ext cx="4088102" cy="1580218"/>
          </a:xfrm>
          <a:prstGeom prst="rect">
            <a:avLst/>
          </a:prstGeom>
          <a:solidFill>
            <a:schemeClr val="bg1"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XPHP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ORM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矩形 333"/>
          <p:cNvSpPr/>
          <p:nvPr/>
        </p:nvSpPr>
        <p:spPr>
          <a:xfrm>
            <a:off x="1071155" y="5584564"/>
            <a:ext cx="10078919" cy="790110"/>
          </a:xfrm>
          <a:prstGeom prst="rect">
            <a:avLst/>
          </a:prstGeom>
          <a:solidFill>
            <a:srgbClr val="FFD6F2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PFAT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 无痛前端自动化测试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 25"/>
          <p:cNvGrpSpPr/>
          <p:nvPr/>
        </p:nvGrpSpPr>
        <p:grpSpPr>
          <a:xfrm>
            <a:off x="459516" y="1269104"/>
            <a:ext cx="2606507" cy="2461180"/>
            <a:chOff x="3416" y="1110875"/>
            <a:chExt cx="3629913" cy="3427525"/>
          </a:xfrm>
          <a:solidFill>
            <a:srgbClr val="A6E1BD"/>
          </a:solidFill>
        </p:grpSpPr>
        <p:sp>
          <p:nvSpPr>
            <p:cNvPr id="27" name="椭圆 26"/>
            <p:cNvSpPr/>
            <p:nvPr/>
          </p:nvSpPr>
          <p:spPr>
            <a:xfrm>
              <a:off x="3416" y="1110875"/>
              <a:ext cx="3427525" cy="3427525"/>
            </a:xfrm>
            <a:prstGeom prst="ellips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0">
              <a:scrgbClr r="0" g="0" b="0"/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8" name="椭圆 4"/>
            <p:cNvSpPr/>
            <p:nvPr/>
          </p:nvSpPr>
          <p:spPr>
            <a:xfrm>
              <a:off x="3416" y="1612824"/>
              <a:ext cx="3629913" cy="242362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88628" tIns="50800" rIns="188628" bIns="508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800">
                  <a:latin typeface="Microsoft YaHei" charset="-122"/>
                  <a:ea typeface="Microsoft YaHei" charset="-122"/>
                  <a:cs typeface="Microsoft YaHei" charset="-122"/>
                </a:rPr>
                <a:t>20</a:t>
              </a:r>
              <a:r>
                <a:rPr lang="en-US" altLang="zh-CN" sz="4800" kern="120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+</a:t>
              </a:r>
              <a:endParaRPr lang="en-US" altLang="zh-CN" sz="48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kern="120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系统</a:t>
              </a:r>
              <a:endParaRPr lang="zh-CN" altLang="en-US" sz="32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3384906" y="1269104"/>
            <a:ext cx="2606507" cy="2461180"/>
            <a:chOff x="3416" y="1110875"/>
            <a:chExt cx="3629913" cy="3427525"/>
          </a:xfrm>
          <a:solidFill>
            <a:srgbClr val="A6E1BD"/>
          </a:solidFill>
        </p:grpSpPr>
        <p:sp>
          <p:nvSpPr>
            <p:cNvPr id="30" name="椭圆 29"/>
            <p:cNvSpPr/>
            <p:nvPr/>
          </p:nvSpPr>
          <p:spPr>
            <a:xfrm>
              <a:off x="3416" y="1110875"/>
              <a:ext cx="3427525" cy="3427525"/>
            </a:xfrm>
            <a:prstGeom prst="ellips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0">
              <a:scrgbClr r="0" g="0" b="0"/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1" name="椭圆 4"/>
            <p:cNvSpPr/>
            <p:nvPr/>
          </p:nvSpPr>
          <p:spPr>
            <a:xfrm>
              <a:off x="3416" y="1612824"/>
              <a:ext cx="3629913" cy="242362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88628" tIns="50800" rIns="188628" bIns="508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800">
                  <a:latin typeface="Microsoft YaHei" charset="-122"/>
                  <a:ea typeface="Microsoft YaHei" charset="-122"/>
                  <a:cs typeface="Microsoft YaHei" charset="-122"/>
                </a:rPr>
                <a:t>200</a:t>
              </a:r>
              <a:r>
                <a:rPr lang="en-US" altLang="zh-CN" sz="4800" kern="120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+</a:t>
              </a:r>
              <a:endParaRPr lang="en-US" altLang="zh-CN" sz="48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>
                  <a:latin typeface="Microsoft YaHei" charset="-122"/>
                  <a:ea typeface="Microsoft YaHei" charset="-122"/>
                  <a:cs typeface="Microsoft YaHei" charset="-122"/>
                </a:rPr>
                <a:t>功能</a:t>
              </a:r>
              <a:r>
                <a:rPr lang="zh-CN" altLang="en-US" sz="3600" kern="120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模块</a:t>
              </a:r>
              <a:endParaRPr lang="zh-CN" altLang="en-US" sz="32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6310296" y="1269104"/>
            <a:ext cx="2606507" cy="2461180"/>
            <a:chOff x="3416" y="1110875"/>
            <a:chExt cx="3629913" cy="3427525"/>
          </a:xfrm>
          <a:solidFill>
            <a:srgbClr val="A6E1BD"/>
          </a:solidFill>
        </p:grpSpPr>
        <p:sp>
          <p:nvSpPr>
            <p:cNvPr id="33" name="椭圆 32"/>
            <p:cNvSpPr/>
            <p:nvPr/>
          </p:nvSpPr>
          <p:spPr>
            <a:xfrm>
              <a:off x="3416" y="1110875"/>
              <a:ext cx="3427525" cy="3427525"/>
            </a:xfrm>
            <a:prstGeom prst="ellips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0">
              <a:scrgbClr r="0" g="0" b="0"/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4" name="椭圆 4"/>
            <p:cNvSpPr/>
            <p:nvPr/>
          </p:nvSpPr>
          <p:spPr>
            <a:xfrm>
              <a:off x="3416" y="1612824"/>
              <a:ext cx="3629913" cy="242362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88628" tIns="50800" rIns="188628" bIns="508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800">
                  <a:latin typeface="Microsoft YaHei" charset="-122"/>
                  <a:ea typeface="Microsoft YaHei" charset="-122"/>
                  <a:cs typeface="Microsoft YaHei" charset="-122"/>
                </a:rPr>
                <a:t>20+</a:t>
              </a:r>
              <a:endParaRPr lang="en-US" altLang="zh-CN" sz="48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>
                  <a:latin typeface="Microsoft YaHei" charset="-122"/>
                  <a:ea typeface="Microsoft YaHei" charset="-122"/>
                  <a:cs typeface="Microsoft YaHei" charset="-122"/>
                </a:rPr>
                <a:t>前端外包</a:t>
              </a:r>
              <a:endParaRPr lang="zh-CN" altLang="en-US" sz="3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9235687" y="1269104"/>
            <a:ext cx="2606507" cy="2461180"/>
            <a:chOff x="3416" y="1110875"/>
            <a:chExt cx="3629913" cy="3427525"/>
          </a:xfrm>
          <a:solidFill>
            <a:srgbClr val="A6E1BD"/>
          </a:solidFill>
        </p:grpSpPr>
        <p:sp>
          <p:nvSpPr>
            <p:cNvPr id="36" name="椭圆 35"/>
            <p:cNvSpPr/>
            <p:nvPr/>
          </p:nvSpPr>
          <p:spPr>
            <a:xfrm>
              <a:off x="3416" y="1110875"/>
              <a:ext cx="3427525" cy="3427525"/>
            </a:xfrm>
            <a:prstGeom prst="ellips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0">
              <a:scrgbClr r="0" g="0" b="0"/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7" name="椭圆 4"/>
            <p:cNvSpPr/>
            <p:nvPr/>
          </p:nvSpPr>
          <p:spPr>
            <a:xfrm>
              <a:off x="3416" y="1612824"/>
              <a:ext cx="3629913" cy="242362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88628" tIns="50800" rIns="188628" bIns="508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800">
                  <a:latin typeface="Microsoft YaHei" charset="-122"/>
                  <a:ea typeface="Microsoft YaHei" charset="-122"/>
                  <a:cs typeface="Microsoft YaHei" charset="-122"/>
                </a:rPr>
                <a:t>20+</a:t>
              </a:r>
              <a:endParaRPr lang="en-US" altLang="zh-CN" sz="48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>
                  <a:latin typeface="Microsoft YaHei" charset="-122"/>
                  <a:ea typeface="Microsoft YaHei" charset="-122"/>
                  <a:cs typeface="Microsoft YaHei" charset="-122"/>
                </a:rPr>
                <a:t>前端</a:t>
              </a:r>
              <a:r>
                <a:rPr lang="en-US" altLang="zh-CN" sz="3600">
                  <a:latin typeface="Microsoft YaHei" charset="-122"/>
                  <a:ea typeface="Microsoft YaHei" charset="-122"/>
                  <a:cs typeface="Microsoft YaHei" charset="-122"/>
                </a:rPr>
                <a:t>SE</a:t>
              </a:r>
              <a:endParaRPr lang="zh-CN" altLang="en-US" sz="32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38" name="矩形 333"/>
          <p:cNvSpPr/>
          <p:nvPr/>
        </p:nvSpPr>
        <p:spPr>
          <a:xfrm>
            <a:off x="459516" y="3957225"/>
            <a:ext cx="11237351" cy="1137289"/>
          </a:xfrm>
          <a:prstGeom prst="rect">
            <a:avLst/>
          </a:prstGeom>
          <a:solidFill>
            <a:srgbClr val="FFF2CC">
              <a:alpha val="8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40+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文档、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个视频教程、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个流程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招聘、培训、需求、研发、验收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)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93688" y="147638"/>
            <a:ext cx="11898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auto" hangingPunct="0">
              <a:defRPr/>
            </a:pPr>
            <a:r>
              <a:rPr lang="zh-CN" altLang="en-US" sz="3600" kern="0" dirty="0">
                <a:latin typeface="Microsoft YaHei" charset="0"/>
                <a:ea typeface="Microsoft YaHei" charset="0"/>
                <a:cs typeface="Microsoft YaHei" charset="0"/>
              </a:rPr>
              <a:t>微信支付大规模前端外包实战相关数据</a:t>
            </a:r>
            <a:endParaRPr lang="en-US" altLang="zh-CN" sz="3600" kern="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8" name="矩形 333"/>
          <p:cNvSpPr/>
          <p:nvPr/>
        </p:nvSpPr>
        <p:spPr>
          <a:xfrm>
            <a:off x="459515" y="5274073"/>
            <a:ext cx="11237351" cy="1137289"/>
          </a:xfrm>
          <a:prstGeom prst="rect">
            <a:avLst/>
          </a:prstGeom>
          <a:solidFill>
            <a:schemeClr val="accent1">
              <a:lumMod val="40000"/>
              <a:lumOff val="60000"/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4400" kern="0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4400" kern="0" dirty="0">
                <a:latin typeface="微软雅黑" pitchFamily="34" charset="-122"/>
                <a:ea typeface="微软雅黑" pitchFamily="34" charset="-122"/>
              </a:rPr>
              <a:t>个全职前端开发跟进</a:t>
            </a:r>
            <a:endParaRPr lang="zh-CN" altLang="en-US" sz="4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 25"/>
          <p:cNvGrpSpPr/>
          <p:nvPr/>
        </p:nvGrpSpPr>
        <p:grpSpPr>
          <a:xfrm>
            <a:off x="459516" y="1269104"/>
            <a:ext cx="2606507" cy="2461180"/>
            <a:chOff x="3416" y="1110875"/>
            <a:chExt cx="3629913" cy="3427525"/>
          </a:xfrm>
          <a:solidFill>
            <a:srgbClr val="A6E1BD"/>
          </a:solidFill>
        </p:grpSpPr>
        <p:sp>
          <p:nvSpPr>
            <p:cNvPr id="27" name="椭圆 26"/>
            <p:cNvSpPr/>
            <p:nvPr/>
          </p:nvSpPr>
          <p:spPr>
            <a:xfrm>
              <a:off x="3416" y="1110875"/>
              <a:ext cx="3427525" cy="3427525"/>
            </a:xfrm>
            <a:prstGeom prst="ellips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0">
              <a:scrgbClr r="0" g="0" b="0"/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8" name="椭圆 4"/>
            <p:cNvSpPr/>
            <p:nvPr/>
          </p:nvSpPr>
          <p:spPr>
            <a:xfrm>
              <a:off x="3416" y="1612824"/>
              <a:ext cx="3629913" cy="242362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88628" tIns="50800" rIns="188628" bIns="508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800">
                  <a:latin typeface="Microsoft YaHei" charset="-122"/>
                  <a:ea typeface="Microsoft YaHei" charset="-122"/>
                  <a:cs typeface="Microsoft YaHei" charset="-122"/>
                </a:rPr>
                <a:t>20</a:t>
              </a:r>
              <a:r>
                <a:rPr lang="en-US" altLang="zh-CN" sz="4800" kern="120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+</a:t>
              </a:r>
              <a:endParaRPr lang="en-US" altLang="zh-CN" sz="48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 kern="120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系统</a:t>
              </a:r>
              <a:endParaRPr lang="zh-CN" altLang="en-US" sz="32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3384906" y="1269104"/>
            <a:ext cx="2606507" cy="2461180"/>
            <a:chOff x="3416" y="1110875"/>
            <a:chExt cx="3629913" cy="3427525"/>
          </a:xfrm>
          <a:solidFill>
            <a:srgbClr val="A6E1BD"/>
          </a:solidFill>
        </p:grpSpPr>
        <p:sp>
          <p:nvSpPr>
            <p:cNvPr id="30" name="椭圆 29"/>
            <p:cNvSpPr/>
            <p:nvPr/>
          </p:nvSpPr>
          <p:spPr>
            <a:xfrm>
              <a:off x="3416" y="1110875"/>
              <a:ext cx="3427525" cy="3427525"/>
            </a:xfrm>
            <a:prstGeom prst="ellips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0">
              <a:scrgbClr r="0" g="0" b="0"/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1" name="椭圆 4"/>
            <p:cNvSpPr/>
            <p:nvPr/>
          </p:nvSpPr>
          <p:spPr>
            <a:xfrm>
              <a:off x="3416" y="1612824"/>
              <a:ext cx="3629913" cy="242362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88628" tIns="50800" rIns="188628" bIns="508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800">
                  <a:latin typeface="Microsoft YaHei" charset="-122"/>
                  <a:ea typeface="Microsoft YaHei" charset="-122"/>
                  <a:cs typeface="Microsoft YaHei" charset="-122"/>
                </a:rPr>
                <a:t>200</a:t>
              </a:r>
              <a:r>
                <a:rPr lang="en-US" altLang="zh-CN" sz="4800" kern="120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+</a:t>
              </a:r>
              <a:endParaRPr lang="en-US" altLang="zh-CN" sz="48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>
                  <a:latin typeface="Microsoft YaHei" charset="-122"/>
                  <a:ea typeface="Microsoft YaHei" charset="-122"/>
                  <a:cs typeface="Microsoft YaHei" charset="-122"/>
                </a:rPr>
                <a:t>功能</a:t>
              </a:r>
              <a:r>
                <a:rPr lang="zh-CN" altLang="en-US" sz="3600" kern="120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模块</a:t>
              </a:r>
              <a:endParaRPr lang="zh-CN" altLang="en-US" sz="32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6310296" y="1269104"/>
            <a:ext cx="2606507" cy="2461180"/>
            <a:chOff x="3416" y="1110875"/>
            <a:chExt cx="3629913" cy="3427525"/>
          </a:xfrm>
          <a:solidFill>
            <a:srgbClr val="A6E1BD"/>
          </a:solidFill>
        </p:grpSpPr>
        <p:sp>
          <p:nvSpPr>
            <p:cNvPr id="33" name="椭圆 32"/>
            <p:cNvSpPr/>
            <p:nvPr/>
          </p:nvSpPr>
          <p:spPr>
            <a:xfrm>
              <a:off x="3416" y="1110875"/>
              <a:ext cx="3427525" cy="3427525"/>
            </a:xfrm>
            <a:prstGeom prst="ellips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0">
              <a:scrgbClr r="0" g="0" b="0"/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4" name="椭圆 4"/>
            <p:cNvSpPr/>
            <p:nvPr/>
          </p:nvSpPr>
          <p:spPr>
            <a:xfrm>
              <a:off x="3416" y="1612824"/>
              <a:ext cx="3629913" cy="242362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88628" tIns="50800" rIns="188628" bIns="508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800">
                  <a:latin typeface="Microsoft YaHei" charset="-122"/>
                  <a:ea typeface="Microsoft YaHei" charset="-122"/>
                  <a:cs typeface="Microsoft YaHei" charset="-122"/>
                </a:rPr>
                <a:t>20+</a:t>
              </a:r>
              <a:endParaRPr lang="en-US" altLang="zh-CN" sz="48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>
                  <a:latin typeface="Microsoft YaHei" charset="-122"/>
                  <a:ea typeface="Microsoft YaHei" charset="-122"/>
                  <a:cs typeface="Microsoft YaHei" charset="-122"/>
                </a:rPr>
                <a:t>前端外包</a:t>
              </a:r>
              <a:endParaRPr lang="zh-CN" altLang="en-US" sz="3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9235687" y="1269104"/>
            <a:ext cx="2606507" cy="2461180"/>
            <a:chOff x="3416" y="1110875"/>
            <a:chExt cx="3629913" cy="3427525"/>
          </a:xfrm>
          <a:solidFill>
            <a:srgbClr val="A6E1BD"/>
          </a:solidFill>
        </p:grpSpPr>
        <p:sp>
          <p:nvSpPr>
            <p:cNvPr id="36" name="椭圆 35"/>
            <p:cNvSpPr/>
            <p:nvPr/>
          </p:nvSpPr>
          <p:spPr>
            <a:xfrm>
              <a:off x="3416" y="1110875"/>
              <a:ext cx="3427525" cy="3427525"/>
            </a:xfrm>
            <a:prstGeom prst="ellips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0">
              <a:scrgbClr r="0" g="0" b="0"/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7" name="椭圆 4"/>
            <p:cNvSpPr/>
            <p:nvPr/>
          </p:nvSpPr>
          <p:spPr>
            <a:xfrm>
              <a:off x="3416" y="1612824"/>
              <a:ext cx="3629913" cy="242362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88628" tIns="50800" rIns="188628" bIns="508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800">
                  <a:latin typeface="Microsoft YaHei" charset="-122"/>
                  <a:ea typeface="Microsoft YaHei" charset="-122"/>
                  <a:cs typeface="Microsoft YaHei" charset="-122"/>
                </a:rPr>
                <a:t>20+</a:t>
              </a:r>
              <a:endParaRPr lang="en-US" altLang="zh-CN" sz="48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3600">
                  <a:latin typeface="Microsoft YaHei" charset="-122"/>
                  <a:ea typeface="Microsoft YaHei" charset="-122"/>
                  <a:cs typeface="Microsoft YaHei" charset="-122"/>
                </a:rPr>
                <a:t>前端</a:t>
              </a:r>
              <a:r>
                <a:rPr lang="en-US" altLang="zh-CN" sz="3600">
                  <a:latin typeface="Microsoft YaHei" charset="-122"/>
                  <a:ea typeface="Microsoft YaHei" charset="-122"/>
                  <a:cs typeface="Microsoft YaHei" charset="-122"/>
                </a:rPr>
                <a:t>SE</a:t>
              </a:r>
              <a:endParaRPr lang="zh-CN" altLang="en-US" sz="3200" kern="12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38" name="矩形 333"/>
          <p:cNvSpPr/>
          <p:nvPr/>
        </p:nvSpPr>
        <p:spPr>
          <a:xfrm>
            <a:off x="459516" y="3957225"/>
            <a:ext cx="11237351" cy="1137289"/>
          </a:xfrm>
          <a:prstGeom prst="rect">
            <a:avLst/>
          </a:prstGeom>
          <a:solidFill>
            <a:srgbClr val="FFF2CC">
              <a:alpha val="8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40+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文档、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个视频教程、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个流程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2800" kern="0" dirty="0">
                <a:latin typeface="微软雅黑" pitchFamily="34" charset="-122"/>
                <a:ea typeface="微软雅黑" pitchFamily="34" charset="-122"/>
              </a:rPr>
              <a:t>招聘、培训、需求、研发、验收</a:t>
            </a:r>
            <a:r>
              <a:rPr lang="en-US" altLang="zh-CN" sz="2800" kern="0" dirty="0">
                <a:latin typeface="微软雅黑" pitchFamily="34" charset="-122"/>
                <a:ea typeface="微软雅黑" pitchFamily="34" charset="-122"/>
              </a:rPr>
              <a:t>)</a:t>
            </a: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93688" y="147638"/>
            <a:ext cx="11898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auto" hangingPunct="0">
              <a:defRPr/>
            </a:pPr>
            <a:r>
              <a:rPr lang="zh-CN" altLang="en-US" sz="3600" kern="0" dirty="0">
                <a:latin typeface="Microsoft YaHei" charset="0"/>
                <a:ea typeface="Microsoft YaHei" charset="0"/>
                <a:cs typeface="Microsoft YaHei" charset="0"/>
              </a:rPr>
              <a:t>微信支付大规模前端外包实战相关数据</a:t>
            </a:r>
            <a:endParaRPr lang="en-US" altLang="zh-CN" sz="3600" kern="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8" name="矩形 333"/>
          <p:cNvSpPr/>
          <p:nvPr/>
        </p:nvSpPr>
        <p:spPr>
          <a:xfrm>
            <a:off x="459515" y="5274073"/>
            <a:ext cx="11237351" cy="1137289"/>
          </a:xfrm>
          <a:prstGeom prst="rect">
            <a:avLst/>
          </a:prstGeom>
          <a:solidFill>
            <a:schemeClr val="accent1">
              <a:lumMod val="40000"/>
              <a:lumOff val="60000"/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4400" kern="0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4400" kern="0" dirty="0">
                <a:latin typeface="微软雅黑" pitchFamily="34" charset="-122"/>
                <a:ea typeface="微软雅黑" pitchFamily="34" charset="-122"/>
              </a:rPr>
              <a:t>个全职前端开发跟进</a:t>
            </a:r>
            <a:endParaRPr lang="zh-CN" altLang="en-US" sz="4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15681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sz="3600" noProof="1"/>
              <a:t>微信支付前端外包演进历程</a:t>
            </a:r>
            <a:endParaRPr lang="zh-CN" altLang="en-US" sz="3600" b="1" noProof="1">
              <a:solidFill>
                <a:srgbClr val="00B050"/>
              </a:solidFill>
            </a:endParaRPr>
          </a:p>
        </p:txBody>
      </p:sp>
      <p:sp>
        <p:nvSpPr>
          <p:cNvPr id="51" name="矩形 333"/>
          <p:cNvSpPr/>
          <p:nvPr/>
        </p:nvSpPr>
        <p:spPr>
          <a:xfrm>
            <a:off x="624449" y="1005839"/>
            <a:ext cx="11164303" cy="1823735"/>
          </a:xfrm>
          <a:prstGeom prst="rect">
            <a:avLst/>
          </a:prstGeom>
          <a:solidFill>
            <a:schemeClr val="bg1">
              <a:alpha val="29412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  <a:defRPr/>
            </a:pP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661519" y="2205483"/>
            <a:ext cx="1845378" cy="499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2015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年中之前</a:t>
            </a:r>
            <a:endParaRPr kumimoji="1" lang="zh-CN" altLang="en-US" sz="20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959559" y="2201112"/>
            <a:ext cx="1845378" cy="499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2015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年下半年</a:t>
            </a:r>
            <a:endParaRPr kumimoji="1" lang="zh-CN" altLang="en-US" sz="20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" name="五边形 1"/>
          <p:cNvSpPr/>
          <p:nvPr/>
        </p:nvSpPr>
        <p:spPr>
          <a:xfrm>
            <a:off x="332632" y="1319114"/>
            <a:ext cx="1710794" cy="1204343"/>
          </a:xfrm>
          <a:prstGeom prst="homePlate">
            <a:avLst/>
          </a:prstGeom>
          <a:solidFill>
            <a:srgbClr val="FFE7A0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zh-CN" altLang="en-US" sz="2800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阶段一</a:t>
            </a:r>
            <a:endParaRPr lang="zh-CN" altLang="en-US" sz="2800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45810" y="1203430"/>
            <a:ext cx="1889539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2400" b="1" dirty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平均近三周</a:t>
            </a:r>
            <a:endParaRPr kumimoji="1" lang="en-US" altLang="zh-CN" sz="2400" b="1" dirty="0">
              <a:solidFill>
                <a:schemeClr val="accent2">
                  <a:lumMod val="7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algn="ctr">
              <a:lnSpc>
                <a:spcPct val="120000"/>
              </a:lnSpc>
            </a:pPr>
            <a:r>
              <a:rPr kumimoji="1" lang="zh-CN" altLang="en-US" sz="3200" b="1" dirty="0">
                <a:latin typeface="Microsoft YaHei" charset="0"/>
                <a:ea typeface="Microsoft YaHei" charset="0"/>
                <a:cs typeface="Microsoft YaHei" charset="0"/>
              </a:rPr>
              <a:t>“自研”</a:t>
            </a:r>
            <a:endParaRPr kumimoji="1" lang="zh-CN" altLang="en-US" sz="32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97423" y="1181419"/>
            <a:ext cx="4637332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2400" b="1" dirty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近两个月</a:t>
            </a:r>
            <a:endParaRPr kumimoji="1" lang="en-US" altLang="zh-CN" sz="2400" b="1" dirty="0">
              <a:latin typeface="Microsoft YaHei" charset="0"/>
              <a:ea typeface="Microsoft YaHei" charset="0"/>
              <a:cs typeface="Microsoft YaHei" charset="0"/>
            </a:endParaRPr>
          </a:p>
          <a:p>
            <a:pPr algn="ctr">
              <a:lnSpc>
                <a:spcPct val="120000"/>
              </a:lnSpc>
            </a:pPr>
            <a:r>
              <a:rPr kumimoji="1" lang="zh-CN" altLang="en-US" sz="3200" b="1" dirty="0">
                <a:latin typeface="Microsoft YaHei" charset="0"/>
                <a:ea typeface="Microsoft YaHei" charset="0"/>
                <a:cs typeface="Microsoft YaHei" charset="0"/>
              </a:rPr>
              <a:t>“初步尝试系统全外包”</a:t>
            </a:r>
            <a:endParaRPr kumimoji="1" lang="en-US" altLang="zh-CN" sz="32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2" name="矩形 333"/>
          <p:cNvSpPr/>
          <p:nvPr/>
        </p:nvSpPr>
        <p:spPr>
          <a:xfrm>
            <a:off x="624450" y="2834323"/>
            <a:ext cx="11164303" cy="1823735"/>
          </a:xfrm>
          <a:prstGeom prst="rect">
            <a:avLst/>
          </a:prstGeom>
          <a:solidFill>
            <a:schemeClr val="bg1">
              <a:alpha val="29412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  <a:defRPr/>
            </a:pP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675010" y="4033433"/>
            <a:ext cx="1747594" cy="499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2016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年</a:t>
            </a: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月份</a:t>
            </a:r>
            <a:endParaRPr kumimoji="1" lang="zh-CN" altLang="en-US" sz="20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973050" y="4033584"/>
            <a:ext cx="1747594" cy="499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2016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年</a:t>
            </a: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5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月份</a:t>
            </a:r>
            <a:endParaRPr kumimoji="1" lang="zh-CN" altLang="en-US" sz="20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9077661" y="4033433"/>
            <a:ext cx="1747594" cy="499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2016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年</a:t>
            </a: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8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月份</a:t>
            </a:r>
            <a:endParaRPr kumimoji="1" lang="zh-CN" altLang="en-US" sz="20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854926" y="3404138"/>
            <a:ext cx="3442722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3200" b="1" dirty="0">
                <a:latin typeface="Microsoft YaHei" charset="0"/>
                <a:ea typeface="Microsoft YaHei" charset="0"/>
                <a:cs typeface="Microsoft YaHei" charset="0"/>
              </a:rPr>
              <a:t>“协议配置能力”</a:t>
            </a:r>
            <a:endParaRPr kumimoji="1" lang="en-US" altLang="zh-CN" sz="32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80357" y="3404138"/>
            <a:ext cx="3575198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3200" b="1" dirty="0">
                <a:latin typeface="Microsoft YaHei" charset="0"/>
                <a:ea typeface="Microsoft YaHei" charset="0"/>
                <a:cs typeface="Microsoft YaHei" charset="0"/>
              </a:rPr>
              <a:t>“业务集成能力”</a:t>
            </a:r>
            <a:endParaRPr kumimoji="1" lang="en-US" altLang="zh-CN" sz="32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24615" y="3404138"/>
            <a:ext cx="3495906" cy="6331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sz="3200" b="1" dirty="0">
                <a:latin typeface="Microsoft YaHei" charset="0"/>
                <a:ea typeface="Microsoft YaHei" charset="0"/>
                <a:cs typeface="Microsoft YaHei" charset="0"/>
              </a:rPr>
              <a:t>“</a:t>
            </a:r>
            <a:r>
              <a:rPr kumimoji="1" lang="en-US" altLang="zh-CN" sz="3200" b="1" dirty="0">
                <a:latin typeface="Microsoft YaHei" charset="0"/>
                <a:ea typeface="Microsoft YaHei" charset="0"/>
                <a:cs typeface="Microsoft YaHei" charset="0"/>
              </a:rPr>
              <a:t>UI</a:t>
            </a:r>
            <a:r>
              <a:rPr kumimoji="1" lang="zh-CN" altLang="en-US" sz="3200" b="1" dirty="0">
                <a:latin typeface="Microsoft YaHei" charset="0"/>
                <a:ea typeface="Microsoft YaHei" charset="0"/>
                <a:cs typeface="Microsoft YaHei" charset="0"/>
              </a:rPr>
              <a:t>组件库”</a:t>
            </a:r>
            <a:endParaRPr kumimoji="1" lang="en-US" altLang="zh-CN" sz="32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257743" y="2998843"/>
            <a:ext cx="26268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前端</a:t>
            </a:r>
            <a:r>
              <a:rPr kumimoji="1" lang="en-US" altLang="zh-CN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天</a:t>
            </a:r>
            <a:r>
              <a:rPr kumimoji="1" lang="zh-CN" altLang="en-US" sz="16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／</a:t>
            </a:r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后端</a:t>
            </a:r>
            <a:r>
              <a:rPr kumimoji="1" lang="en-US" altLang="zh-CN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周</a:t>
            </a:r>
            <a:endParaRPr kumimoji="1" lang="zh-CN" altLang="en-US" sz="1600" b="1">
              <a:solidFill>
                <a:srgbClr val="00B050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681019" y="2995023"/>
            <a:ext cx="2417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前端</a:t>
            </a:r>
            <a:r>
              <a:rPr kumimoji="1" lang="en-US" altLang="zh-CN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天</a:t>
            </a:r>
            <a:r>
              <a:rPr kumimoji="1" lang="zh-CN" altLang="en-US" sz="16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／</a:t>
            </a:r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后端</a:t>
            </a:r>
            <a:r>
              <a:rPr kumimoji="1" lang="en-US" altLang="zh-CN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周</a:t>
            </a:r>
            <a:endParaRPr kumimoji="1" lang="zh-CN" altLang="en-US" sz="1600" b="1">
              <a:solidFill>
                <a:srgbClr val="00B050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8744283" y="2995023"/>
            <a:ext cx="238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前端</a:t>
            </a:r>
            <a:r>
              <a:rPr kumimoji="1" lang="en-US" altLang="zh-CN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天</a:t>
            </a:r>
            <a:r>
              <a:rPr kumimoji="1" lang="zh-CN" altLang="en-US" sz="16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／</a:t>
            </a:r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后端</a:t>
            </a:r>
            <a:r>
              <a:rPr kumimoji="1" lang="en-US" altLang="zh-CN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kumimoji="1" lang="zh-CN" altLang="en-US" sz="20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周</a:t>
            </a:r>
            <a:endParaRPr kumimoji="1" lang="zh-CN" altLang="en-US" sz="1600" b="1">
              <a:solidFill>
                <a:srgbClr val="00B050"/>
              </a:solidFill>
            </a:endParaRPr>
          </a:p>
        </p:txBody>
      </p:sp>
      <p:sp>
        <p:nvSpPr>
          <p:cNvPr id="59" name="矩形 333"/>
          <p:cNvSpPr/>
          <p:nvPr/>
        </p:nvSpPr>
        <p:spPr>
          <a:xfrm>
            <a:off x="624449" y="4663210"/>
            <a:ext cx="11164303" cy="1776779"/>
          </a:xfrm>
          <a:prstGeom prst="rect">
            <a:avLst/>
          </a:prstGeom>
          <a:solidFill>
            <a:schemeClr val="bg1">
              <a:alpha val="29412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  <a:defRPr/>
            </a:pPr>
            <a:endParaRPr lang="zh-CN" altLang="en-US" sz="28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五边形 35"/>
          <p:cNvSpPr/>
          <p:nvPr/>
        </p:nvSpPr>
        <p:spPr>
          <a:xfrm>
            <a:off x="332632" y="4972543"/>
            <a:ext cx="1710794" cy="1173334"/>
          </a:xfrm>
          <a:prstGeom prst="homePlate">
            <a:avLst/>
          </a:prstGeom>
          <a:solidFill>
            <a:srgbClr val="FFE7A0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zh-CN" altLang="en-US" sz="2800" kern="0">
                <a:latin typeface="微软雅黑" pitchFamily="34" charset="-122"/>
                <a:ea typeface="微软雅黑" pitchFamily="34" charset="-122"/>
              </a:rPr>
              <a:t>阶段三</a:t>
            </a:r>
            <a:endParaRPr lang="zh-CN" altLang="en-US" sz="2800" ker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716781" y="5841690"/>
            <a:ext cx="1747594" cy="499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2017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年</a:t>
            </a: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月份</a:t>
            </a:r>
            <a:endParaRPr kumimoji="1" lang="zh-CN" altLang="en-US" sz="20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5904815" y="5841690"/>
            <a:ext cx="1747594" cy="499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2017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年</a:t>
            </a: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5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月份</a:t>
            </a:r>
            <a:endParaRPr kumimoji="1" lang="zh-CN" altLang="en-US" sz="20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080357" y="5052237"/>
            <a:ext cx="3390338" cy="700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kumimoji="1" lang="zh-CN" altLang="en-US" sz="36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“</a:t>
            </a:r>
            <a:r>
              <a:rPr kumimoji="1" lang="en-US" altLang="zh-CN" sz="36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PHP-ORM</a:t>
            </a:r>
            <a:r>
              <a:rPr kumimoji="1" lang="zh-CN" altLang="en-US" sz="36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”</a:t>
            </a:r>
            <a:endParaRPr kumimoji="1" lang="en-US" altLang="zh-CN" sz="36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9113062" y="5859027"/>
            <a:ext cx="1747594" cy="499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2017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年</a:t>
            </a:r>
            <a:r>
              <a:rPr kumimoji="1" lang="en-US" altLang="zh-CN" sz="2000" b="1" dirty="0">
                <a:latin typeface="Microsoft YaHei" charset="0"/>
                <a:ea typeface="Microsoft YaHei" charset="0"/>
                <a:cs typeface="Microsoft YaHei" charset="0"/>
              </a:rPr>
              <a:t>6</a:t>
            </a:r>
            <a:r>
              <a:rPr kumimoji="1" lang="zh-CN" altLang="en-US" sz="2000" b="1" dirty="0">
                <a:latin typeface="Microsoft YaHei" charset="0"/>
                <a:ea typeface="Microsoft YaHei" charset="0"/>
                <a:cs typeface="Microsoft YaHei" charset="0"/>
              </a:rPr>
              <a:t>月份</a:t>
            </a:r>
            <a:endParaRPr kumimoji="1" lang="zh-CN" altLang="en-US" sz="20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2446053" y="5059481"/>
            <a:ext cx="2194323" cy="700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kumimoji="1" lang="zh-CN" altLang="en-US" sz="36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“</a:t>
            </a:r>
            <a:r>
              <a:rPr kumimoji="1" lang="en-US" altLang="zh-CN" sz="36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PFAT</a:t>
            </a:r>
            <a:r>
              <a:rPr kumimoji="1" lang="zh-CN" altLang="en-US" sz="36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”</a:t>
            </a:r>
            <a:endParaRPr kumimoji="1" lang="en-US" altLang="zh-CN" sz="36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8891041" y="5052212"/>
            <a:ext cx="2194323" cy="700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kumimoji="1" lang="zh-CN" altLang="en-US" sz="36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“</a:t>
            </a:r>
            <a:r>
              <a:rPr kumimoji="1" lang="en-US" altLang="zh-CN" sz="36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CRR</a:t>
            </a:r>
            <a:r>
              <a:rPr kumimoji="1" lang="zh-CN" altLang="en-US" sz="3600" b="1" dirty="0">
                <a:solidFill>
                  <a:prstClr val="black"/>
                </a:solidFill>
                <a:latin typeface="Microsoft YaHei" charset="0"/>
                <a:ea typeface="Microsoft YaHei" charset="0"/>
                <a:cs typeface="Microsoft YaHei" charset="0"/>
              </a:rPr>
              <a:t>”</a:t>
            </a:r>
            <a:endParaRPr kumimoji="1" lang="en-US" altLang="zh-CN" sz="36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2" name="五边形 31"/>
          <p:cNvSpPr/>
          <p:nvPr/>
        </p:nvSpPr>
        <p:spPr>
          <a:xfrm>
            <a:off x="332632" y="3129191"/>
            <a:ext cx="1710794" cy="1204343"/>
          </a:xfrm>
          <a:prstGeom prst="homePlate">
            <a:avLst/>
          </a:prstGeom>
          <a:solidFill>
            <a:srgbClr val="FFE7A0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zh-CN" altLang="en-US" sz="2800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阶段二</a:t>
            </a:r>
            <a:endParaRPr lang="zh-CN" altLang="en-US" sz="2800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33"/>
          <p:cNvSpPr/>
          <p:nvPr/>
        </p:nvSpPr>
        <p:spPr>
          <a:xfrm>
            <a:off x="503939" y="1546608"/>
            <a:ext cx="11157226" cy="383221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zh-CN" altLang="en-US" sz="8000" kern="0" dirty="0" smtClean="0">
                <a:latin typeface="微软雅黑" pitchFamily="34" charset="-122"/>
                <a:ea typeface="微软雅黑" pitchFamily="34" charset="-122"/>
              </a:rPr>
              <a:t>总结</a:t>
            </a:r>
            <a:endParaRPr lang="en-US" altLang="zh-CN" sz="8000" kern="0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1720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en-US" altLang="zh-CN" noProof="1"/>
              <a:t>XPHP</a:t>
            </a:r>
            <a:r>
              <a:rPr lang="zh-CN" altLang="en-US" noProof="1"/>
              <a:t>总结：一个兼顾</a:t>
            </a:r>
            <a:r>
              <a:rPr lang="zh-CN" altLang="en-US" b="1" noProof="1"/>
              <a:t>效率和质量</a:t>
            </a:r>
            <a:r>
              <a:rPr lang="zh-CN" altLang="en-US" noProof="1"/>
              <a:t>的</a:t>
            </a:r>
            <a:r>
              <a:rPr lang="zh-CN" altLang="en-US" b="1" noProof="1"/>
              <a:t>可持续的</a:t>
            </a:r>
            <a:r>
              <a:rPr lang="zh-CN" altLang="en-US" noProof="1"/>
              <a:t>前端</a:t>
            </a:r>
            <a:r>
              <a:rPr lang="zh-CN" altLang="en-US" b="1" noProof="1"/>
              <a:t>外包</a:t>
            </a:r>
            <a:r>
              <a:rPr lang="zh-CN" altLang="en-US" noProof="1"/>
              <a:t>协同研发平台</a:t>
            </a:r>
            <a:endParaRPr lang="zh-CN" altLang="en-US" noProof="1"/>
          </a:p>
        </p:txBody>
      </p:sp>
      <p:sp>
        <p:nvSpPr>
          <p:cNvPr id="29" name="矩形 333"/>
          <p:cNvSpPr/>
          <p:nvPr/>
        </p:nvSpPr>
        <p:spPr>
          <a:xfrm>
            <a:off x="512243" y="897621"/>
            <a:ext cx="11120957" cy="568097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t"/>
          <a:lstStyle/>
          <a:p>
            <a:pPr algn="ctr">
              <a:lnSpc>
                <a:spcPct val="200000"/>
              </a:lnSpc>
              <a:defRPr/>
            </a:pP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矩形 333"/>
          <p:cNvSpPr/>
          <p:nvPr/>
        </p:nvSpPr>
        <p:spPr>
          <a:xfrm>
            <a:off x="510117" y="897620"/>
            <a:ext cx="8344438" cy="88213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效率和质量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矩形 333"/>
          <p:cNvSpPr/>
          <p:nvPr/>
        </p:nvSpPr>
        <p:spPr>
          <a:xfrm>
            <a:off x="8844980" y="897620"/>
            <a:ext cx="2788219" cy="88213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变更风险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矩形 333"/>
          <p:cNvSpPr/>
          <p:nvPr/>
        </p:nvSpPr>
        <p:spPr>
          <a:xfrm>
            <a:off x="506924" y="3738107"/>
            <a:ext cx="11131593" cy="88213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可持续性</a:t>
            </a:r>
            <a:endParaRPr lang="en-US" altLang="zh-CN" sz="3600" kern="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5" name="组 54"/>
          <p:cNvGrpSpPr/>
          <p:nvPr/>
        </p:nvGrpSpPr>
        <p:grpSpPr>
          <a:xfrm>
            <a:off x="510116" y="4620245"/>
            <a:ext cx="11128402" cy="1958354"/>
            <a:chOff x="513307" y="5733104"/>
            <a:chExt cx="11120956" cy="4331918"/>
          </a:xfrm>
          <a:solidFill>
            <a:srgbClr val="A6E1FB">
              <a:alpha val="25098"/>
            </a:srgbClr>
          </a:solidFill>
        </p:grpSpPr>
        <p:sp>
          <p:nvSpPr>
            <p:cNvPr id="56" name="矩形 333"/>
            <p:cNvSpPr/>
            <p:nvPr/>
          </p:nvSpPr>
          <p:spPr>
            <a:xfrm>
              <a:off x="513307" y="5733104"/>
              <a:ext cx="2779708" cy="4331918"/>
            </a:xfrm>
            <a:prstGeom prst="rect">
              <a:avLst/>
            </a:prstGeom>
            <a:grpFill/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kern="0" dirty="0">
                  <a:latin typeface="微软雅黑" pitchFamily="34" charset="-122"/>
                  <a:ea typeface="微软雅黑" pitchFamily="34" charset="-122"/>
                </a:rPr>
                <a:t>完善的配套流程</a:t>
              </a:r>
              <a:endParaRPr lang="zh-CN" altLang="en-US" sz="2400" kern="0" dirty="0">
                <a:latin typeface="微软雅黑" pitchFamily="34" charset="-122"/>
                <a:ea typeface="微软雅黑" pitchFamily="34" charset="-122"/>
              </a:endParaRPr>
            </a:p>
            <a:p>
              <a:pPr lvl="0" algn="ctr">
                <a:lnSpc>
                  <a:spcPct val="120000"/>
                </a:lnSpc>
              </a:pPr>
              <a:r>
                <a:rPr lang="en-US" altLang="zh-CN" sz="24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+</a:t>
              </a:r>
              <a:endParaRPr lang="en-US" altLang="zh-CN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2400" kern="0" dirty="0">
                  <a:latin typeface="微软雅黑" pitchFamily="34" charset="-122"/>
                  <a:ea typeface="微软雅黑" pitchFamily="34" charset="-122"/>
                </a:rPr>
                <a:t>推动微服务标准化</a:t>
              </a:r>
              <a:endParaRPr lang="zh-CN" altLang="en-US" sz="2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7" name="矩形 333"/>
            <p:cNvSpPr/>
            <p:nvPr/>
          </p:nvSpPr>
          <p:spPr>
            <a:xfrm>
              <a:off x="3293015" y="5733104"/>
              <a:ext cx="2779707" cy="4331918"/>
            </a:xfrm>
            <a:prstGeom prst="rect">
              <a:avLst/>
            </a:prstGeom>
            <a:grpFill/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kern="0" dirty="0">
                  <a:latin typeface="微软雅黑" pitchFamily="34" charset="-122"/>
                  <a:ea typeface="微软雅黑" pitchFamily="34" charset="-122"/>
                </a:rPr>
                <a:t>外包人员培训</a:t>
              </a:r>
              <a:endParaRPr lang="en-US" altLang="zh-CN" sz="2400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en-US" altLang="zh-CN" sz="2400" kern="0" dirty="0">
                  <a:latin typeface="微软雅黑" pitchFamily="34" charset="-122"/>
                  <a:ea typeface="微软雅黑" pitchFamily="34" charset="-122"/>
                </a:rPr>
                <a:t>+</a:t>
              </a:r>
              <a:endParaRPr lang="en-US" altLang="zh-CN" sz="2400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2400" kern="0" dirty="0">
                  <a:latin typeface="微软雅黑" pitchFamily="34" charset="-122"/>
                  <a:ea typeface="微软雅黑" pitchFamily="34" charset="-122"/>
                </a:rPr>
                <a:t>前端</a:t>
              </a:r>
              <a:r>
                <a:rPr lang="en-US" altLang="zh-CN" sz="2400" kern="0" dirty="0">
                  <a:latin typeface="微软雅黑" pitchFamily="34" charset="-122"/>
                  <a:ea typeface="微软雅黑" pitchFamily="34" charset="-122"/>
                </a:rPr>
                <a:t>SE</a:t>
              </a:r>
              <a:r>
                <a:rPr lang="zh-CN" altLang="en-US" sz="2400" kern="0" dirty="0">
                  <a:latin typeface="微软雅黑" pitchFamily="34" charset="-122"/>
                  <a:ea typeface="微软雅黑" pitchFamily="34" charset="-122"/>
                </a:rPr>
                <a:t>培训</a:t>
              </a:r>
              <a:endParaRPr lang="zh-CN" altLang="en-US" sz="20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矩形 333"/>
            <p:cNvSpPr/>
            <p:nvPr/>
          </p:nvSpPr>
          <p:spPr>
            <a:xfrm>
              <a:off x="6072722" y="5733104"/>
              <a:ext cx="2779707" cy="4331918"/>
            </a:xfrm>
            <a:prstGeom prst="rect">
              <a:avLst/>
            </a:prstGeom>
            <a:grpFill/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kern="0" dirty="0">
                  <a:latin typeface="微软雅黑" pitchFamily="34" charset="-122"/>
                  <a:ea typeface="微软雅黑" pitchFamily="34" charset="-122"/>
                </a:rPr>
                <a:t>系统关联性管理</a:t>
              </a:r>
              <a:endParaRPr lang="en-US" altLang="zh-CN" sz="2400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en-US" altLang="zh-CN" sz="2400" kern="0" dirty="0">
                  <a:latin typeface="微软雅黑" pitchFamily="34" charset="-122"/>
                  <a:ea typeface="微软雅黑" pitchFamily="34" charset="-122"/>
                </a:rPr>
                <a:t>+</a:t>
              </a:r>
              <a:endParaRPr lang="en-US" altLang="zh-CN" sz="2400" kern="0" dirty="0"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2400" kern="0" dirty="0">
                  <a:latin typeface="微软雅黑" pitchFamily="34" charset="-122"/>
                  <a:ea typeface="微软雅黑" pitchFamily="34" charset="-122"/>
                </a:rPr>
                <a:t>回归测试</a:t>
              </a:r>
              <a:endParaRPr lang="zh-CN" altLang="en-US" sz="24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矩形 333"/>
            <p:cNvSpPr/>
            <p:nvPr/>
          </p:nvSpPr>
          <p:spPr>
            <a:xfrm>
              <a:off x="8852428" y="5733104"/>
              <a:ext cx="2781835" cy="4331918"/>
            </a:xfrm>
            <a:prstGeom prst="rect">
              <a:avLst/>
            </a:prstGeom>
            <a:grpFill/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lvl="0" algn="ctr">
                <a:lnSpc>
                  <a:spcPct val="120000"/>
                </a:lnSpc>
              </a:pPr>
              <a:r>
                <a:rPr lang="en-US" altLang="zh-CN" sz="24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TOOLS</a:t>
              </a:r>
              <a:r>
                <a:rPr lang="zh-CN" altLang="en-US" sz="24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思考框架</a:t>
              </a:r>
              <a:endParaRPr lang="zh-CN" altLang="en-US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8" name="矩形 333"/>
          <p:cNvSpPr/>
          <p:nvPr/>
        </p:nvSpPr>
        <p:spPr>
          <a:xfrm>
            <a:off x="512242" y="1779760"/>
            <a:ext cx="2779708" cy="1958348"/>
          </a:xfrm>
          <a:prstGeom prst="rect">
            <a:avLst/>
          </a:prstGeom>
          <a:solidFill>
            <a:schemeClr val="accent4">
              <a:lumMod val="60000"/>
              <a:lumOff val="40000"/>
              <a:alpha val="38431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zh-CN" altLang="en-US" sz="24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契约配置</a:t>
            </a:r>
            <a:endParaRPr lang="en-US" altLang="zh-CN" sz="24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4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endParaRPr lang="en-US" altLang="zh-CN" sz="24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4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Mock</a:t>
            </a:r>
            <a:r>
              <a:rPr lang="zh-CN" altLang="en-US" sz="24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endParaRPr lang="en-US" altLang="zh-CN" sz="24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矩形 333"/>
          <p:cNvSpPr/>
          <p:nvPr/>
        </p:nvSpPr>
        <p:spPr>
          <a:xfrm>
            <a:off x="3291950" y="1779758"/>
            <a:ext cx="2769136" cy="1958348"/>
          </a:xfrm>
          <a:prstGeom prst="rect">
            <a:avLst/>
          </a:prstGeom>
          <a:solidFill>
            <a:schemeClr val="accent1">
              <a:lumMod val="60000"/>
              <a:lumOff val="40000"/>
              <a:alpha val="38431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自动化生成代码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400" kern="0" dirty="0">
                <a:latin typeface="微软雅黑" pitchFamily="34" charset="-122"/>
                <a:ea typeface="微软雅黑" pitchFamily="34" charset="-122"/>
              </a:rPr>
              <a:t>+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填空式开发</a:t>
            </a:r>
            <a:endParaRPr lang="zh-CN" altLang="en-US" sz="2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矩形 333"/>
          <p:cNvSpPr/>
          <p:nvPr/>
        </p:nvSpPr>
        <p:spPr>
          <a:xfrm>
            <a:off x="6065274" y="1779757"/>
            <a:ext cx="2778577" cy="1958348"/>
          </a:xfrm>
          <a:prstGeom prst="rect">
            <a:avLst/>
          </a:prstGeom>
          <a:solidFill>
            <a:srgbClr val="A5E1BC">
              <a:alpha val="8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400" kern="0" dirty="0"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组件库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400" kern="0" dirty="0">
                <a:latin typeface="微软雅黑" pitchFamily="34" charset="-122"/>
                <a:ea typeface="微软雅黑" pitchFamily="34" charset="-122"/>
              </a:rPr>
              <a:t>+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400" kern="0" dirty="0">
                <a:latin typeface="微软雅黑" pitchFamily="34" charset="-122"/>
                <a:ea typeface="微软雅黑" pitchFamily="34" charset="-122"/>
              </a:rPr>
              <a:t>CRR</a:t>
            </a: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开发框架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33"/>
          <p:cNvSpPr/>
          <p:nvPr/>
        </p:nvSpPr>
        <p:spPr>
          <a:xfrm>
            <a:off x="8840793" y="1779757"/>
            <a:ext cx="2793536" cy="1958348"/>
          </a:xfrm>
          <a:prstGeom prst="rect">
            <a:avLst/>
          </a:prstGeom>
          <a:solidFill>
            <a:srgbClr val="D883FF">
              <a:alpha val="2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20000"/>
              </a:lnSpc>
            </a:pPr>
            <a:r>
              <a:rPr lang="en-US" altLang="zh-CN" sz="2400" kern="0" dirty="0">
                <a:latin typeface="微软雅黑" pitchFamily="34" charset="-122"/>
                <a:ea typeface="微软雅黑" pitchFamily="34" charset="-122"/>
              </a:rPr>
              <a:t>PFAT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无痛前端</a:t>
            </a:r>
            <a:endParaRPr lang="en-US" altLang="zh-CN" sz="2400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 kern="0" dirty="0">
                <a:latin typeface="微软雅黑" pitchFamily="34" charset="-122"/>
                <a:ea typeface="微软雅黑" pitchFamily="34" charset="-122"/>
              </a:rPr>
              <a:t>自动化测试</a:t>
            </a:r>
            <a:endParaRPr lang="zh-CN" altLang="en-US" sz="2400" kern="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文本框 68"/>
          <p:cNvSpPr txBox="1"/>
          <p:nvPr/>
        </p:nvSpPr>
        <p:spPr>
          <a:xfrm>
            <a:off x="293688" y="33971"/>
            <a:ext cx="11898312" cy="1320953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zh-CN"/>
            </a:defPPr>
            <a:lvl1pPr defTabSz="914400" eaLnBrk="1" fontAlgn="auto" latinLnBrk="0" hangingPunct="1">
              <a:lnSpc>
                <a:spcPct val="90000"/>
              </a:lnSpc>
              <a:spcAft>
                <a:spcPts val="0"/>
              </a:spcAft>
              <a:buNone/>
              <a:defRPr sz="2800"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4000" dirty="0">
                <a:solidFill>
                  <a:srgbClr val="0070C0"/>
                </a:solidFill>
              </a:rPr>
              <a:t>“</a:t>
            </a:r>
            <a:r>
              <a:rPr lang="en-US" altLang="zh-CN" sz="4000" b="1" dirty="0">
                <a:solidFill>
                  <a:srgbClr val="0070C0"/>
                </a:solidFill>
              </a:rPr>
              <a:t>TOOLS</a:t>
            </a:r>
            <a:r>
              <a:rPr lang="zh-CN" altLang="en-US" sz="4000" b="1" dirty="0">
                <a:solidFill>
                  <a:srgbClr val="0070C0"/>
                </a:solidFill>
              </a:rPr>
              <a:t>”工具化思考框架</a:t>
            </a:r>
            <a:r>
              <a:rPr lang="zh-CN" altLang="en-US" sz="4000" b="1" dirty="0"/>
              <a:t> </a:t>
            </a:r>
            <a:r>
              <a:rPr lang="en-US" altLang="zh-CN" sz="4000" b="1" dirty="0"/>
              <a:t>–</a:t>
            </a:r>
            <a:r>
              <a:rPr lang="zh-CN" altLang="en-US" sz="4000" b="1" dirty="0"/>
              <a:t> 消灭</a:t>
            </a:r>
            <a:r>
              <a:rPr lang="zh-CN" altLang="en-US" sz="4000" b="1" dirty="0">
                <a:solidFill>
                  <a:schemeClr val="accent2"/>
                </a:solidFill>
              </a:rPr>
              <a:t>假充实</a:t>
            </a:r>
            <a:endParaRPr lang="en-US" altLang="zh-CN" sz="4000" b="1" dirty="0">
              <a:solidFill>
                <a:schemeClr val="accent2"/>
              </a:solidFill>
            </a:endParaRPr>
          </a:p>
        </p:txBody>
      </p:sp>
      <p:grpSp>
        <p:nvGrpSpPr>
          <p:cNvPr id="16" name="组 15"/>
          <p:cNvGrpSpPr/>
          <p:nvPr/>
        </p:nvGrpSpPr>
        <p:grpSpPr>
          <a:xfrm>
            <a:off x="521908" y="1410786"/>
            <a:ext cx="11681953" cy="5006375"/>
            <a:chOff x="521908" y="1021122"/>
            <a:chExt cx="11681953" cy="5631173"/>
          </a:xfrm>
        </p:grpSpPr>
        <p:sp>
          <p:nvSpPr>
            <p:cNvPr id="20" name="矩形 333"/>
            <p:cNvSpPr/>
            <p:nvPr/>
          </p:nvSpPr>
          <p:spPr>
            <a:xfrm>
              <a:off x="521908" y="2146171"/>
              <a:ext cx="11200939" cy="2190698"/>
            </a:xfrm>
            <a:prstGeom prst="rect">
              <a:avLst/>
            </a:prstGeom>
            <a:gradFill>
              <a:gsLst>
                <a:gs pos="0">
                  <a:srgbClr val="E5F8EC">
                    <a:shade val="30000"/>
                    <a:satMod val="115000"/>
                  </a:srgbClr>
                </a:gs>
                <a:gs pos="25000">
                  <a:schemeClr val="bg1"/>
                </a:gs>
                <a:gs pos="0">
                  <a:srgbClr val="E5F3FF"/>
                </a:gs>
              </a:gsLst>
              <a:lin ang="0" scaled="1"/>
            </a:gra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>
                <a:defRPr/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 工具本质：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" name="矩形 333"/>
            <p:cNvSpPr/>
            <p:nvPr/>
          </p:nvSpPr>
          <p:spPr>
            <a:xfrm>
              <a:off x="521908" y="4336869"/>
              <a:ext cx="11200939" cy="2315426"/>
            </a:xfrm>
            <a:prstGeom prst="rect">
              <a:avLst/>
            </a:prstGeom>
            <a:gradFill>
              <a:gsLst>
                <a:gs pos="0">
                  <a:srgbClr val="E5F8EC">
                    <a:shade val="30000"/>
                    <a:satMod val="115000"/>
                  </a:srgbClr>
                </a:gs>
                <a:gs pos="25000">
                  <a:schemeClr val="bg1"/>
                </a:gs>
                <a:gs pos="0">
                  <a:srgbClr val="F7E4FF"/>
                </a:gs>
              </a:gsLst>
              <a:lin ang="0" scaled="1"/>
            </a:gra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 工具价值：</a:t>
              </a:r>
              <a:endParaRPr lang="zh-CN" altLang="en-US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矩形 333"/>
            <p:cNvSpPr/>
            <p:nvPr/>
          </p:nvSpPr>
          <p:spPr>
            <a:xfrm>
              <a:off x="521908" y="1021122"/>
              <a:ext cx="11200939" cy="1125049"/>
            </a:xfrm>
            <a:prstGeom prst="rect">
              <a:avLst/>
            </a:prstGeom>
            <a:gradFill>
              <a:gsLst>
                <a:gs pos="0">
                  <a:srgbClr val="E5F8EC">
                    <a:shade val="30000"/>
                    <a:satMod val="115000"/>
                  </a:srgbClr>
                </a:gs>
                <a:gs pos="25000">
                  <a:schemeClr val="bg1"/>
                </a:gs>
                <a:gs pos="0">
                  <a:srgbClr val="E5F8EC">
                    <a:shade val="100000"/>
                    <a:satMod val="115000"/>
                  </a:srgbClr>
                </a:gs>
              </a:gsLst>
              <a:lin ang="0" scaled="1"/>
            </a:gra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 发现低效：</a:t>
              </a:r>
              <a:endParaRPr lang="zh-CN" altLang="en-US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3194844" y="1072775"/>
              <a:ext cx="8936105" cy="940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en-US" altLang="zh-CN" sz="4400" b="1" kern="0" dirty="0">
                  <a:latin typeface="微软雅黑" pitchFamily="34" charset="-122"/>
                  <a:ea typeface="微软雅黑" pitchFamily="34" charset="-122"/>
                </a:rPr>
                <a:t>T</a:t>
              </a:r>
              <a:r>
                <a:rPr lang="en-US" altLang="zh-CN" sz="3600" kern="0" dirty="0">
                  <a:latin typeface="微软雅黑" pitchFamily="34" charset="-122"/>
                  <a:ea typeface="微软雅黑" pitchFamily="34" charset="-122"/>
                </a:rPr>
                <a:t>hink</a:t>
              </a:r>
              <a:r>
                <a:rPr lang="zh-CN" altLang="en-US" sz="4400" b="1" kern="0" dirty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zh-CN" altLang="en-US" sz="3600" b="1" kern="0" dirty="0">
                  <a:latin typeface="微软雅黑" pitchFamily="34" charset="-122"/>
                  <a:ea typeface="微软雅黑" pitchFamily="34" charset="-122"/>
                </a:rPr>
                <a:t>思考高频低效环节</a:t>
              </a:r>
              <a:endParaRPr lang="en-US" altLang="zh-CN" sz="36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194844" y="2315703"/>
              <a:ext cx="9009017" cy="19317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en-US" altLang="zh-CN" sz="4400" b="1">
                  <a:solidFill>
                    <a:prstClr val="black"/>
                  </a:solidFill>
                </a:rPr>
                <a:t>O</a:t>
              </a:r>
              <a:r>
                <a:rPr lang="en-US" altLang="zh-CN" sz="3600">
                  <a:solidFill>
                    <a:prstClr val="black"/>
                  </a:solidFill>
                </a:rPr>
                <a:t>ver and over again</a:t>
              </a:r>
              <a:r>
                <a:rPr lang="zh-CN" altLang="en-US" sz="3600" b="1">
                  <a:solidFill>
                    <a:prstClr val="black"/>
                  </a:solidFill>
                </a:rPr>
                <a:t> 复用性</a:t>
              </a:r>
              <a:endParaRPr lang="en-US" altLang="zh-CN" sz="4400" b="1">
                <a:solidFill>
                  <a:prstClr val="black"/>
                </a:solidFill>
              </a:endParaRPr>
            </a:p>
            <a:p>
              <a:pPr lvl="0">
                <a:lnSpc>
                  <a:spcPct val="120000"/>
                </a:lnSpc>
                <a:defRPr/>
              </a:pPr>
              <a:r>
                <a:rPr lang="en-US" altLang="zh-CN" sz="4400" b="1">
                  <a:solidFill>
                    <a:prstClr val="black"/>
                  </a:solidFill>
                </a:rPr>
                <a:t>O</a:t>
              </a:r>
              <a:r>
                <a:rPr lang="en-US" altLang="zh-CN" sz="3600">
                  <a:solidFill>
                    <a:prstClr val="black"/>
                  </a:solidFill>
                </a:rPr>
                <a:t>perability </a:t>
              </a:r>
              <a:r>
                <a:rPr lang="zh-CN" altLang="en-US" sz="3600" b="1">
                  <a:solidFill>
                    <a:prstClr val="black"/>
                  </a:solidFill>
                </a:rPr>
                <a:t>实用性</a:t>
              </a:r>
              <a:endParaRPr lang="en-US" altLang="zh-CN" sz="4400" b="1">
                <a:solidFill>
                  <a:prstClr val="black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3194844" y="4566941"/>
              <a:ext cx="6096000" cy="193172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en-US" altLang="zh-CN" sz="4400" b="1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L</a:t>
              </a:r>
              <a:r>
                <a:rPr lang="en-US" altLang="zh-CN" sz="36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everaging</a:t>
              </a:r>
              <a:r>
                <a:rPr lang="zh-CN" altLang="en-US" sz="3600" b="1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 借力</a:t>
              </a:r>
              <a:endParaRPr lang="en-US" altLang="zh-CN" sz="4400" b="1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lvl="0">
                <a:lnSpc>
                  <a:spcPct val="120000"/>
                </a:lnSpc>
                <a:defRPr/>
              </a:pPr>
              <a:r>
                <a:rPr lang="en-US" altLang="zh-CN" sz="4400" b="1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S</a:t>
              </a:r>
              <a:r>
                <a:rPr lang="en-US" altLang="zh-CN" sz="3600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trengthen</a:t>
              </a:r>
              <a:r>
                <a:rPr lang="zh-CN" altLang="en-US" sz="3600" b="1" kern="0" dirty="0">
                  <a:solidFill>
                    <a:prstClr val="black"/>
                  </a:solidFill>
                  <a:latin typeface="微软雅黑" pitchFamily="34" charset="-122"/>
                  <a:ea typeface="微软雅黑" pitchFamily="34" charset="-122"/>
                </a:rPr>
                <a:t> 赋能</a:t>
              </a:r>
              <a:endParaRPr lang="en-US" altLang="zh-CN" sz="4400" b="1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6301163" y="3342299"/>
            <a:ext cx="4880643" cy="768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zh-CN" altLang="en-US" sz="4000" b="1" dirty="0">
                <a:latin typeface="Microsoft YaHei" charset="0"/>
                <a:ea typeface="Microsoft YaHei" charset="0"/>
                <a:cs typeface="Microsoft YaHei" charset="0"/>
              </a:rPr>
              <a:t>做更有价值的事情</a:t>
            </a:r>
            <a:endParaRPr kumimoji="1" lang="zh-CN" altLang="en-US" sz="4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35000"/>
                    </a14:imgEffect>
                    <a14:imgEffect>
                      <a14:sharpenSoften amount="66000"/>
                    </a14:imgEffect>
                  </a14:imgLayer>
                </a14:imgProps>
              </a:ext>
            </a:extLst>
          </a:blip>
          <a:srcRect b="26799"/>
          <a:stretch>
            <a:fillRect/>
          </a:stretch>
        </p:blipFill>
        <p:spPr>
          <a:xfrm>
            <a:off x="1239906" y="1723651"/>
            <a:ext cx="4891440" cy="4774126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301162" y="1644670"/>
            <a:ext cx="4880643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zh-CN" altLang="en-US" sz="6600" b="1" dirty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解放</a:t>
            </a:r>
            <a:r>
              <a:rPr kumimoji="1" lang="zh-CN" altLang="en-US" sz="4000" b="1" dirty="0">
                <a:latin typeface="Microsoft YaHei" charset="0"/>
                <a:ea typeface="Microsoft YaHei" charset="0"/>
                <a:cs typeface="Microsoft YaHei" charset="0"/>
              </a:rPr>
              <a:t>劳动力</a:t>
            </a:r>
            <a:endParaRPr kumimoji="1" lang="zh-CN" altLang="en-US" sz="4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301163" y="4497215"/>
            <a:ext cx="48806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zh-CN" altLang="en-US" sz="4000" b="1" dirty="0">
                <a:latin typeface="Microsoft YaHei" charset="0"/>
                <a:ea typeface="Microsoft YaHei" charset="0"/>
                <a:cs typeface="Microsoft YaHei" charset="0"/>
              </a:rPr>
              <a:t>获得更快速的成长</a:t>
            </a:r>
            <a:endParaRPr kumimoji="1" lang="zh-CN" altLang="en-US" sz="40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93688" y="361555"/>
            <a:ext cx="121015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sz="3600" noProof="1"/>
              <a:t>展望未来 </a:t>
            </a:r>
            <a:r>
              <a:rPr lang="en-US" altLang="zh-CN" sz="3600" noProof="1"/>
              <a:t>–</a:t>
            </a:r>
            <a:r>
              <a:rPr lang="zh-CN" altLang="en-US" sz="3600" noProof="1"/>
              <a:t> </a:t>
            </a:r>
            <a:r>
              <a:rPr lang="zh-CN" altLang="en-US" sz="3600" b="1" noProof="1"/>
              <a:t>善于借力和赋能，用有限的人做更多的事</a:t>
            </a:r>
            <a:endParaRPr lang="zh-CN" altLang="en-US" sz="3600" b="1" noProof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33"/>
          <p:cNvSpPr/>
          <p:nvPr/>
        </p:nvSpPr>
        <p:spPr>
          <a:xfrm>
            <a:off x="0" y="1864910"/>
            <a:ext cx="12192000" cy="2230658"/>
          </a:xfrm>
          <a:prstGeom prst="rect">
            <a:avLst/>
          </a:prstGeom>
          <a:solidFill>
            <a:srgbClr val="93D8A5">
              <a:alpha val="2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72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谢谢大家</a:t>
            </a:r>
            <a:endParaRPr lang="en-US" altLang="zh-CN" sz="72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3" name="矩形 333"/>
          <p:cNvSpPr/>
          <p:nvPr/>
        </p:nvSpPr>
        <p:spPr>
          <a:xfrm>
            <a:off x="0" y="4095568"/>
            <a:ext cx="12192000" cy="1116512"/>
          </a:xfrm>
          <a:prstGeom prst="rect">
            <a:avLst/>
          </a:prstGeom>
          <a:noFill/>
          <a:ln w="9525" cap="flat" cmpd="sng" algn="ctr">
            <a:noFill/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en-US" altLang="zh-CN" sz="44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grz@grzcn.com</a:t>
            </a:r>
            <a:endParaRPr lang="en-US" altLang="zh-CN" sz="44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矩形 333"/>
          <p:cNvSpPr/>
          <p:nvPr/>
        </p:nvSpPr>
        <p:spPr>
          <a:xfrm>
            <a:off x="-1136602" y="2380325"/>
            <a:ext cx="11157226" cy="1344510"/>
          </a:xfrm>
          <a:prstGeom prst="rect">
            <a:avLst/>
          </a:prstGeom>
          <a:noFill/>
          <a:ln w="9525" cap="flat" cmpd="sng" algn="ctr">
            <a:noFill/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zh-CN" altLang="en-US" sz="8000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第一次</a:t>
            </a:r>
            <a:endParaRPr lang="en-US" altLang="zh-CN" sz="8000" kern="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defRPr/>
            </a:pPr>
            <a:r>
              <a:rPr lang="zh-CN" altLang="en-US" sz="8000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惨痛的失败</a:t>
            </a:r>
            <a:endParaRPr lang="en-US" altLang="zh-CN" sz="8000" kern="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333"/>
          <p:cNvSpPr/>
          <p:nvPr/>
        </p:nvSpPr>
        <p:spPr>
          <a:xfrm>
            <a:off x="409809" y="591866"/>
            <a:ext cx="11157226" cy="1344510"/>
          </a:xfrm>
          <a:prstGeom prst="rect">
            <a:avLst/>
          </a:prstGeom>
          <a:noFill/>
          <a:ln w="9525" cap="flat" cmpd="sng" algn="ctr">
            <a:noFill/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defRPr/>
            </a:pPr>
            <a:r>
              <a:rPr lang="zh-CN" altLang="en-US" sz="8000" kern="0" dirty="0" smtClean="0">
                <a:latin typeface="微软雅黑" pitchFamily="34" charset="-122"/>
                <a:ea typeface="微软雅黑" pitchFamily="34" charset="-122"/>
              </a:rPr>
              <a:t>失败的客观原因</a:t>
            </a:r>
            <a:endParaRPr lang="en-US" altLang="zh-CN" sz="8000" kern="0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524435" y="2366683"/>
            <a:ext cx="3550024" cy="3550024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4400"/>
              <a:t>合作沟通</a:t>
            </a:r>
            <a:endParaRPr kumimoji="1" lang="en-US" altLang="zh-CN" sz="4400"/>
          </a:p>
          <a:p>
            <a:pPr algn="ctr">
              <a:lnSpc>
                <a:spcPct val="120000"/>
              </a:lnSpc>
            </a:pPr>
            <a:r>
              <a:rPr kumimoji="1" lang="zh-CN" altLang="en-US" sz="4400"/>
              <a:t>成本高</a:t>
            </a:r>
            <a:endParaRPr kumimoji="1" lang="zh-CN" altLang="en-US" sz="4400"/>
          </a:p>
        </p:txBody>
      </p:sp>
      <p:sp>
        <p:nvSpPr>
          <p:cNvPr id="6" name="椭圆 5"/>
          <p:cNvSpPr/>
          <p:nvPr/>
        </p:nvSpPr>
        <p:spPr>
          <a:xfrm>
            <a:off x="4357490" y="2366683"/>
            <a:ext cx="3550024" cy="3550024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4400"/>
              <a:t>文档</a:t>
            </a:r>
            <a:endParaRPr kumimoji="1" lang="en-US" altLang="zh-CN" sz="4400"/>
          </a:p>
          <a:p>
            <a:pPr algn="ctr">
              <a:lnSpc>
                <a:spcPct val="120000"/>
              </a:lnSpc>
            </a:pPr>
            <a:r>
              <a:rPr kumimoji="1" lang="zh-CN" altLang="en-US" sz="4400"/>
              <a:t>不完善</a:t>
            </a:r>
            <a:endParaRPr kumimoji="1" lang="zh-CN" altLang="en-US" sz="4400"/>
          </a:p>
        </p:txBody>
      </p:sp>
      <p:sp>
        <p:nvSpPr>
          <p:cNvPr id="7" name="椭圆 6"/>
          <p:cNvSpPr/>
          <p:nvPr/>
        </p:nvSpPr>
        <p:spPr>
          <a:xfrm>
            <a:off x="8190546" y="2366683"/>
            <a:ext cx="3550024" cy="3550024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4400"/>
              <a:t>外包</a:t>
            </a:r>
            <a:endParaRPr kumimoji="1" lang="en-US" altLang="zh-CN" sz="4400"/>
          </a:p>
          <a:p>
            <a:pPr algn="ctr">
              <a:lnSpc>
                <a:spcPct val="120000"/>
              </a:lnSpc>
            </a:pPr>
            <a:r>
              <a:rPr kumimoji="1" lang="zh-CN" altLang="en-US" sz="4400"/>
              <a:t>研发水平</a:t>
            </a:r>
            <a:endParaRPr kumimoji="1" lang="en-US" altLang="zh-CN" sz="4400"/>
          </a:p>
          <a:p>
            <a:pPr algn="ctr">
              <a:lnSpc>
                <a:spcPct val="120000"/>
              </a:lnSpc>
            </a:pPr>
            <a:r>
              <a:rPr kumimoji="1" lang="zh-CN" altLang="en-US" sz="4400"/>
              <a:t>相对低</a:t>
            </a:r>
            <a:endParaRPr kumimoji="1" lang="zh-CN" altLang="en-US" sz="4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8365" y="95551"/>
            <a:ext cx="11720512" cy="243040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>
              <a:lnSpc>
                <a:spcPct val="150000"/>
              </a:lnSpc>
              <a:defRPr/>
            </a:pPr>
            <a:r>
              <a:rPr lang="zh-CN" altLang="en-US" sz="3600" kern="0" dirty="0">
                <a:latin typeface="微软雅黑" pitchFamily="34" charset="-122"/>
                <a:ea typeface="微软雅黑" pitchFamily="34" charset="-122"/>
              </a:rPr>
              <a:t>愿景：建设引入外包团队的前端系统研发模式，提升组织研发效能</a:t>
            </a:r>
            <a:endParaRPr lang="en-US" altLang="zh-CN" sz="3200" kern="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 sz="3600" noProof="1"/>
          </a:p>
        </p:txBody>
      </p:sp>
      <p:sp>
        <p:nvSpPr>
          <p:cNvPr id="18" name="矩形 333"/>
          <p:cNvSpPr/>
          <p:nvPr/>
        </p:nvSpPr>
        <p:spPr>
          <a:xfrm>
            <a:off x="2980655" y="4743160"/>
            <a:ext cx="5775026" cy="1329370"/>
          </a:xfrm>
          <a:prstGeom prst="rect">
            <a:avLst/>
          </a:prstGeom>
          <a:solidFill>
            <a:schemeClr val="accent4">
              <a:lumMod val="60000"/>
              <a:lumOff val="40000"/>
              <a:alpha val="62745"/>
            </a:scheme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2800" b="1" kern="0" dirty="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en-US" altLang="zh-CN" sz="2800" b="1" kern="0" dirty="0">
                <a:latin typeface="微软雅黑" pitchFamily="34" charset="-122"/>
                <a:ea typeface="微软雅黑" pitchFamily="34" charset="-122"/>
              </a:rPr>
              <a:t>XPHP</a:t>
            </a:r>
            <a:r>
              <a:rPr lang="zh-CN" altLang="en-US" sz="2800" b="1" kern="0" dirty="0">
                <a:latin typeface="微软雅黑" pitchFamily="34" charset="-122"/>
                <a:ea typeface="微软雅黑" pitchFamily="34" charset="-122"/>
              </a:rPr>
              <a:t>”前端外包协同研发平台</a:t>
            </a:r>
            <a:endParaRPr lang="zh-CN" altLang="en-US" sz="2800" b="1" kern="0" dirty="0"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zh-CN" kern="0" dirty="0" smtClean="0">
                <a:latin typeface="微软雅黑" pitchFamily="34" charset="-122"/>
                <a:ea typeface="微软雅黑" pitchFamily="34" charset="-122"/>
              </a:rPr>
              <a:t>MIS</a:t>
            </a:r>
            <a:r>
              <a:rPr lang="zh-CN" altLang="en-US" kern="0" dirty="0" smtClean="0">
                <a:latin typeface="微软雅黑" pitchFamily="34" charset="-122"/>
                <a:ea typeface="微软雅黑" pitchFamily="34" charset="-122"/>
              </a:rPr>
              <a:t>系统前端外包协作研发平台</a:t>
            </a:r>
            <a:endParaRPr lang="zh-CN" altLang="en-US" sz="2800" kern="0" dirty="0" smtClean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298365" y="2621104"/>
            <a:ext cx="1611935" cy="2916617"/>
            <a:chOff x="847640" y="2550098"/>
            <a:chExt cx="1611935" cy="2916617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885444" y="2550098"/>
              <a:ext cx="895086" cy="1021664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1638070" y="2594084"/>
              <a:ext cx="821505" cy="971673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847640" y="4453492"/>
              <a:ext cx="839788" cy="101322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4" cstate="screen"/>
            <a:stretch>
              <a:fillRect/>
            </a:stretch>
          </p:blipFill>
          <p:spPr>
            <a:xfrm>
              <a:off x="1665492" y="4434839"/>
              <a:ext cx="713132" cy="1001995"/>
            </a:xfrm>
            <a:prstGeom prst="rect">
              <a:avLst/>
            </a:prstGeom>
          </p:spPr>
        </p:pic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5" cstate="screen"/>
            <a:stretch>
              <a:fillRect/>
            </a:stretch>
          </p:blipFill>
          <p:spPr>
            <a:xfrm>
              <a:off x="945667" y="3482890"/>
              <a:ext cx="774639" cy="1021501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6" cstate="screen"/>
            <a:stretch>
              <a:fillRect/>
            </a:stretch>
          </p:blipFill>
          <p:spPr>
            <a:xfrm>
              <a:off x="1649746" y="3514030"/>
              <a:ext cx="725673" cy="982313"/>
            </a:xfrm>
            <a:prstGeom prst="rect">
              <a:avLst/>
            </a:prstGeom>
          </p:spPr>
        </p:pic>
      </p:grpSp>
      <p:sp>
        <p:nvSpPr>
          <p:cNvPr id="29" name="矩形 28"/>
          <p:cNvSpPr/>
          <p:nvPr/>
        </p:nvSpPr>
        <p:spPr>
          <a:xfrm>
            <a:off x="427199" y="2066242"/>
            <a:ext cx="1723549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auto" hangingPunct="0">
              <a:lnSpc>
                <a:spcPct val="120000"/>
              </a:lnSpc>
              <a:defRPr/>
            </a:pPr>
            <a:r>
              <a:rPr lang="zh-CN" altLang="en-US" sz="2400" b="1" kern="0" dirty="0">
                <a:latin typeface="微软雅黑" pitchFamily="34" charset="-122"/>
                <a:ea typeface="微软雅黑" pitchFamily="34" charset="-122"/>
              </a:rPr>
              <a:t>需求发起方</a:t>
            </a:r>
            <a:endParaRPr lang="en-US" altLang="zh-CN" sz="24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右箭头 33"/>
          <p:cNvSpPr/>
          <p:nvPr/>
        </p:nvSpPr>
        <p:spPr>
          <a:xfrm>
            <a:off x="1888642" y="2992497"/>
            <a:ext cx="876374" cy="1972625"/>
          </a:xfrm>
          <a:prstGeom prst="rightArrow">
            <a:avLst/>
          </a:prstGeom>
          <a:solidFill>
            <a:srgbClr val="1EAD82">
              <a:alpha val="6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1600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提</a:t>
            </a:r>
            <a:endParaRPr lang="en-US" altLang="zh-CN" sz="1600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需</a:t>
            </a:r>
            <a:endParaRPr lang="en-US" altLang="zh-CN" sz="1600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600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求</a:t>
            </a:r>
            <a:endParaRPr lang="zh-CN" altLang="en-US" sz="1600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 333"/>
          <p:cNvSpPr/>
          <p:nvPr/>
        </p:nvSpPr>
        <p:spPr>
          <a:xfrm>
            <a:off x="9952994" y="2014934"/>
            <a:ext cx="1973466" cy="4099423"/>
          </a:xfrm>
          <a:prstGeom prst="rect">
            <a:avLst/>
          </a:prstGeom>
          <a:solidFill>
            <a:srgbClr val="A6E1BD">
              <a:alpha val="62745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lvl="0" algn="ctr">
              <a:lnSpc>
                <a:spcPct val="150000"/>
              </a:lnSpc>
            </a:pPr>
            <a:r>
              <a:rPr lang="zh-CN" altLang="en-US" sz="3200" b="1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高质量</a:t>
            </a:r>
            <a:endParaRPr lang="en-US" altLang="zh-CN" sz="3200" b="1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algn="ctr">
              <a:lnSpc>
                <a:spcPct val="150000"/>
              </a:lnSpc>
            </a:pPr>
            <a:r>
              <a:rPr lang="zh-CN" altLang="en-US" sz="28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系统</a:t>
            </a:r>
            <a:endParaRPr lang="en-US" altLang="zh-CN" sz="28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algn="ctr">
              <a:lnSpc>
                <a:spcPct val="150000"/>
              </a:lnSpc>
            </a:pPr>
            <a:r>
              <a:rPr lang="zh-CN" altLang="en-US" sz="2800" kern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工具</a:t>
            </a:r>
            <a:endParaRPr lang="en-US" altLang="zh-CN" sz="2800" kern="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3" name="组 12"/>
          <p:cNvGrpSpPr/>
          <p:nvPr/>
        </p:nvGrpSpPr>
        <p:grpSpPr>
          <a:xfrm>
            <a:off x="6091798" y="2891119"/>
            <a:ext cx="2514102" cy="1295144"/>
            <a:chOff x="4599592" y="4840612"/>
            <a:chExt cx="1578747" cy="813294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7" cstate="screen"/>
            <a:stretch>
              <a:fillRect/>
            </a:stretch>
          </p:blipFill>
          <p:spPr>
            <a:xfrm>
              <a:off x="4599592" y="4840612"/>
              <a:ext cx="526249" cy="813294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7" cstate="screen"/>
            <a:stretch>
              <a:fillRect/>
            </a:stretch>
          </p:blipFill>
          <p:spPr>
            <a:xfrm>
              <a:off x="5125841" y="4840612"/>
              <a:ext cx="526249" cy="813294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7" cstate="screen"/>
            <a:stretch>
              <a:fillRect/>
            </a:stretch>
          </p:blipFill>
          <p:spPr>
            <a:xfrm>
              <a:off x="5652090" y="4840612"/>
              <a:ext cx="526249" cy="813294"/>
            </a:xfrm>
            <a:prstGeom prst="rect">
              <a:avLst/>
            </a:prstGeom>
          </p:spPr>
        </p:pic>
      </p:grpSp>
      <p:sp>
        <p:nvSpPr>
          <p:cNvPr id="14" name="矩形 13"/>
          <p:cNvSpPr/>
          <p:nvPr/>
        </p:nvSpPr>
        <p:spPr>
          <a:xfrm>
            <a:off x="6112597" y="2083138"/>
            <a:ext cx="2339102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auto" hangingPunct="0">
              <a:lnSpc>
                <a:spcPct val="120000"/>
              </a:lnSpc>
              <a:defRPr/>
            </a:pPr>
            <a:r>
              <a:rPr lang="zh-CN" altLang="en-US" sz="2400" b="1" kern="0" dirty="0">
                <a:latin typeface="微软雅黑" pitchFamily="34" charset="-122"/>
                <a:ea typeface="微软雅黑" pitchFamily="34" charset="-122"/>
              </a:rPr>
              <a:t>大规模外包团队</a:t>
            </a:r>
            <a:endParaRPr lang="en-US" altLang="zh-CN" sz="2400" b="1" kern="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3049835" y="2762230"/>
            <a:ext cx="1425395" cy="1626966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2488498" y="2083138"/>
            <a:ext cx="2393605" cy="497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auto" hangingPunct="0">
              <a:lnSpc>
                <a:spcPct val="120000"/>
              </a:lnSpc>
              <a:defRPr/>
            </a:pPr>
            <a:r>
              <a:rPr lang="zh-CN" altLang="en-US" sz="2400" b="1" kern="0" dirty="0">
                <a:latin typeface="微软雅黑" pitchFamily="34" charset="-122"/>
                <a:ea typeface="微软雅黑" pitchFamily="34" charset="-122"/>
              </a:rPr>
              <a:t>业务团队研发</a:t>
            </a:r>
            <a:r>
              <a:rPr lang="en-US" altLang="zh-CN" sz="2400" b="1" kern="0" dirty="0">
                <a:latin typeface="微软雅黑" pitchFamily="34" charset="-122"/>
                <a:ea typeface="微软雅黑" pitchFamily="34" charset="-122"/>
              </a:rPr>
              <a:t>SE</a:t>
            </a:r>
            <a:endParaRPr lang="en-US" altLang="zh-CN" sz="24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右箭头 35"/>
          <p:cNvSpPr/>
          <p:nvPr/>
        </p:nvSpPr>
        <p:spPr>
          <a:xfrm>
            <a:off x="4726863" y="2736051"/>
            <a:ext cx="1169681" cy="1434629"/>
          </a:xfrm>
          <a:prstGeom prst="rightArrow">
            <a:avLst/>
          </a:prstGeom>
          <a:solidFill>
            <a:srgbClr val="1EAD82">
              <a:alpha val="6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指导</a:t>
            </a:r>
            <a:endParaRPr lang="zh-CN" altLang="en-US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2749706" y="4182516"/>
            <a:ext cx="2009508" cy="5238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auto" hangingPunct="0">
              <a:lnSpc>
                <a:spcPct val="120000"/>
              </a:lnSpc>
              <a:defRPr/>
            </a:pPr>
            <a:r>
              <a:rPr lang="zh-CN" altLang="en-US" sz="1400" kern="0" dirty="0">
                <a:latin typeface="微软雅黑" pitchFamily="34" charset="-122"/>
                <a:ea typeface="微软雅黑" pitchFamily="34" charset="-122"/>
              </a:rPr>
              <a:t>通过培训扩容</a:t>
            </a:r>
            <a:endParaRPr lang="en-US" altLang="zh-CN" sz="1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957792" y="4162291"/>
            <a:ext cx="2793196" cy="5587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auto" hangingPunct="0">
              <a:lnSpc>
                <a:spcPct val="120000"/>
              </a:lnSpc>
              <a:defRPr/>
            </a:pPr>
            <a:r>
              <a:rPr lang="zh-CN" altLang="en-US" sz="1400" kern="0" dirty="0">
                <a:latin typeface="微软雅黑" pitchFamily="34" charset="-122"/>
                <a:ea typeface="微软雅黑" pitchFamily="34" charset="-122"/>
              </a:rPr>
              <a:t>通过花钱</a:t>
            </a:r>
            <a:r>
              <a:rPr lang="en-US" altLang="zh-CN" sz="1400" kern="0" dirty="0"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1400" kern="0" dirty="0">
                <a:latin typeface="微软雅黑" pitchFamily="34" charset="-122"/>
                <a:ea typeface="微软雅黑" pitchFamily="34" charset="-122"/>
              </a:rPr>
              <a:t>培训扩容</a:t>
            </a:r>
            <a:endParaRPr lang="en-US" altLang="zh-CN" sz="1400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右箭头 39"/>
          <p:cNvSpPr/>
          <p:nvPr/>
        </p:nvSpPr>
        <p:spPr>
          <a:xfrm>
            <a:off x="8964731" y="3000556"/>
            <a:ext cx="876374" cy="1972625"/>
          </a:xfrm>
          <a:prstGeom prst="rightArrow">
            <a:avLst/>
          </a:prstGeom>
          <a:solidFill>
            <a:srgbClr val="1EAD82">
              <a:alpha val="60000"/>
            </a:srgbClr>
          </a:solidFill>
          <a:ln w="9525" cap="flat" cmpd="sng" algn="ctr">
            <a:solidFill>
              <a:srgbClr val="004C00"/>
            </a:solidFill>
            <a:prstDash val="dash"/>
            <a:miter lim="800000"/>
          </a:ln>
          <a:effectLst/>
        </p:spPr>
        <p:txBody>
          <a:bodyPr lIns="91440" tIns="45720" rIns="91440" bIns="45720" anchor="ctr"/>
          <a:lstStyle/>
          <a:p>
            <a:pPr algn="ctr"/>
            <a:r>
              <a:rPr lang="zh-CN" altLang="en-US" sz="1600" ker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高效合作</a:t>
            </a:r>
            <a:endParaRPr lang="zh-CN" altLang="en-US" sz="1600" ker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93688" y="147638"/>
            <a:ext cx="11720512" cy="136556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eaLnBrk="0" fontAlgn="auto" hangingPunct="0">
              <a:defRPr sz="2800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3600" noProof="1"/>
              <a:t>定义外包协同研发模式的关键角色 </a:t>
            </a:r>
            <a:r>
              <a:rPr lang="en-US" altLang="zh-CN" sz="3600" noProof="1"/>
              <a:t>–</a:t>
            </a:r>
            <a:endParaRPr lang="en-US" altLang="zh-CN" sz="3600" noProof="1"/>
          </a:p>
          <a:p>
            <a:pPr>
              <a:lnSpc>
                <a:spcPct val="120000"/>
              </a:lnSpc>
            </a:pPr>
            <a:r>
              <a:rPr lang="zh-CN" altLang="en-US" sz="3600" noProof="1"/>
              <a:t> </a:t>
            </a:r>
            <a:r>
              <a:rPr lang="en-US" altLang="zh-CN" sz="3600" b="1" noProof="1"/>
              <a:t>SE</a:t>
            </a:r>
            <a:r>
              <a:rPr lang="zh-CN" altLang="en-US" sz="3600" b="1" noProof="1"/>
              <a:t>（</a:t>
            </a:r>
            <a:r>
              <a:rPr lang="en-US" altLang="zh-CN" sz="3600" b="1" noProof="1"/>
              <a:t>Software</a:t>
            </a:r>
            <a:r>
              <a:rPr lang="zh-CN" altLang="en-US" sz="3600" b="1" noProof="1"/>
              <a:t> </a:t>
            </a:r>
            <a:r>
              <a:rPr lang="en-US" altLang="zh-CN" sz="3600" b="1" noProof="1"/>
              <a:t>Engineer</a:t>
            </a:r>
            <a:r>
              <a:rPr lang="zh-CN" altLang="en-US" sz="3600" b="1" noProof="1"/>
              <a:t>）</a:t>
            </a:r>
            <a:endParaRPr lang="zh-CN" altLang="en-US" sz="3600" b="1" noProof="1"/>
          </a:p>
        </p:txBody>
      </p:sp>
      <p:grpSp>
        <p:nvGrpSpPr>
          <p:cNvPr id="3" name="组 2"/>
          <p:cNvGrpSpPr/>
          <p:nvPr/>
        </p:nvGrpSpPr>
        <p:grpSpPr>
          <a:xfrm>
            <a:off x="4142946" y="2653730"/>
            <a:ext cx="3930883" cy="3535327"/>
            <a:chOff x="3805934" y="4063968"/>
            <a:chExt cx="2105233" cy="1959083"/>
          </a:xfrm>
        </p:grpSpPr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4251536" y="4063968"/>
              <a:ext cx="1203890" cy="1374137"/>
            </a:xfrm>
            <a:prstGeom prst="rect">
              <a:avLst/>
            </a:prstGeom>
          </p:spPr>
        </p:pic>
        <p:sp>
          <p:nvSpPr>
            <p:cNvPr id="45" name="矩形 44"/>
            <p:cNvSpPr/>
            <p:nvPr/>
          </p:nvSpPr>
          <p:spPr>
            <a:xfrm>
              <a:off x="3805934" y="5644424"/>
              <a:ext cx="2105233" cy="37862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auto" hangingPunct="0">
                <a:lnSpc>
                  <a:spcPct val="120000"/>
                </a:lnSpc>
                <a:defRPr/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业务团队研发</a:t>
              </a:r>
              <a:r>
                <a:rPr lang="en-US" altLang="zh-CN" sz="3200" kern="0" dirty="0">
                  <a:latin typeface="微软雅黑" pitchFamily="34" charset="-122"/>
                  <a:ea typeface="微软雅黑" pitchFamily="34" charset="-122"/>
                </a:rPr>
                <a:t>SE</a:t>
              </a: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职能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804014" y="5162165"/>
              <a:ext cx="98935" cy="27594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auto" hangingPunct="0">
                <a:lnSpc>
                  <a:spcPct val="120000"/>
                </a:lnSpc>
                <a:defRPr/>
              </a:pPr>
              <a:endParaRPr lang="en-US" altLang="zh-CN" sz="24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1025450" y="2301347"/>
            <a:ext cx="10165875" cy="2835818"/>
            <a:chOff x="1984045" y="1214788"/>
            <a:chExt cx="8339797" cy="1870300"/>
          </a:xfrm>
        </p:grpSpPr>
        <p:sp>
          <p:nvSpPr>
            <p:cNvPr id="30" name="矩形 333"/>
            <p:cNvSpPr/>
            <p:nvPr/>
          </p:nvSpPr>
          <p:spPr>
            <a:xfrm>
              <a:off x="1984045" y="1214789"/>
              <a:ext cx="2682084" cy="698587"/>
            </a:xfrm>
            <a:prstGeom prst="rect">
              <a:avLst/>
            </a:prstGeom>
            <a:solidFill>
              <a:schemeClr val="bg1">
                <a:lumMod val="95000"/>
                <a:alpha val="62745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defRPr/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制定技术方案</a:t>
              </a:r>
              <a:endParaRPr lang="zh-CN" altLang="en-US" sz="3200" kern="0" dirty="0" smtClean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矩形 333"/>
            <p:cNvSpPr/>
            <p:nvPr/>
          </p:nvSpPr>
          <p:spPr>
            <a:xfrm>
              <a:off x="1984045" y="2386501"/>
              <a:ext cx="2682084" cy="698587"/>
            </a:xfrm>
            <a:prstGeom prst="rect">
              <a:avLst/>
            </a:prstGeom>
            <a:solidFill>
              <a:schemeClr val="bg1">
                <a:lumMod val="95000"/>
                <a:alpha val="62745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defRPr/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整理微服务文档</a:t>
              </a:r>
              <a:endParaRPr lang="zh-CN" altLang="en-US" sz="3200" kern="0" dirty="0" smtClean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矩形 333"/>
            <p:cNvSpPr/>
            <p:nvPr/>
          </p:nvSpPr>
          <p:spPr>
            <a:xfrm>
              <a:off x="7641758" y="1214788"/>
              <a:ext cx="2682084" cy="698587"/>
            </a:xfrm>
            <a:prstGeom prst="rect">
              <a:avLst/>
            </a:prstGeom>
            <a:solidFill>
              <a:schemeClr val="bg1">
                <a:lumMod val="95000"/>
                <a:alpha val="62745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defRPr/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指导外包团队</a:t>
              </a:r>
              <a:endParaRPr lang="zh-CN" altLang="en-US" sz="3200" kern="0" dirty="0" smtClean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矩形 333"/>
            <p:cNvSpPr/>
            <p:nvPr/>
          </p:nvSpPr>
          <p:spPr>
            <a:xfrm>
              <a:off x="7641758" y="2386501"/>
              <a:ext cx="2682084" cy="698587"/>
            </a:xfrm>
            <a:prstGeom prst="rect">
              <a:avLst/>
            </a:prstGeom>
            <a:solidFill>
              <a:schemeClr val="bg1">
                <a:lumMod val="95000"/>
                <a:alpha val="62745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>
                <a:defRPr/>
              </a:pPr>
              <a:r>
                <a:rPr lang="zh-CN" altLang="en-US" sz="3200" kern="0" dirty="0">
                  <a:latin typeface="微软雅黑" pitchFamily="34" charset="-122"/>
                  <a:ea typeface="微软雅黑" pitchFamily="34" charset="-122"/>
                </a:rPr>
                <a:t>验收工作成果</a:t>
              </a:r>
              <a:endParaRPr lang="zh-CN" altLang="en-US" sz="3200" kern="0" dirty="0" smtClean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35000"/>
                    </a14:imgEffect>
                    <a14:imgEffect>
                      <a14:sharpenSoften amount="66000"/>
                    </a14:imgEffect>
                  </a14:imgLayer>
                </a14:imgProps>
              </a:ext>
            </a:extLst>
          </a:blip>
          <a:srcRect b="26799"/>
          <a:stretch>
            <a:fillRect/>
          </a:stretch>
        </p:blipFill>
        <p:spPr>
          <a:xfrm>
            <a:off x="142626" y="1775360"/>
            <a:ext cx="4891440" cy="477412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42626" y="612081"/>
            <a:ext cx="11898312" cy="1006394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zh-CN"/>
            </a:defPPr>
            <a:lvl1pPr defTabSz="914400" eaLnBrk="1" fontAlgn="auto" latinLnBrk="0" hangingPunct="1">
              <a:lnSpc>
                <a:spcPct val="90000"/>
              </a:lnSpc>
              <a:spcAft>
                <a:spcPts val="0"/>
              </a:spcAft>
              <a:buNone/>
              <a:defRPr sz="2800"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6000" dirty="0"/>
              <a:t>引入外包的三大挑战</a:t>
            </a:r>
            <a:endParaRPr lang="en-US" altLang="zh-CN" sz="6000" dirty="0"/>
          </a:p>
        </p:txBody>
      </p:sp>
      <p:grpSp>
        <p:nvGrpSpPr>
          <p:cNvPr id="36" name="组 35"/>
          <p:cNvGrpSpPr/>
          <p:nvPr/>
        </p:nvGrpSpPr>
        <p:grpSpPr>
          <a:xfrm>
            <a:off x="4955670" y="2194117"/>
            <a:ext cx="6837785" cy="3589491"/>
            <a:chOff x="4968732" y="1760191"/>
            <a:chExt cx="6837785" cy="3589491"/>
          </a:xfrm>
        </p:grpSpPr>
        <p:sp>
          <p:nvSpPr>
            <p:cNvPr id="37" name="矩形 333"/>
            <p:cNvSpPr/>
            <p:nvPr/>
          </p:nvSpPr>
          <p:spPr>
            <a:xfrm>
              <a:off x="5923004" y="1760191"/>
              <a:ext cx="5883513" cy="1193800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2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如何解决外包</a:t>
              </a:r>
              <a:r>
                <a:rPr lang="zh-CN" altLang="en-US" sz="2800" b="1" kern="0" dirty="0">
                  <a:latin typeface="微软雅黑" pitchFamily="34" charset="-122"/>
                  <a:ea typeface="微软雅黑" pitchFamily="34" charset="-122"/>
                </a:rPr>
                <a:t>效率和质量</a:t>
              </a:r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问题？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矩形 333"/>
            <p:cNvSpPr/>
            <p:nvPr/>
          </p:nvSpPr>
          <p:spPr>
            <a:xfrm>
              <a:off x="4968732" y="1760191"/>
              <a:ext cx="954272" cy="1193800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9804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en-US" altLang="zh-CN" sz="3200" kern="0" dirty="0">
                  <a:latin typeface="微软雅黑" pitchFamily="34" charset="-122"/>
                  <a:ea typeface="微软雅黑" pitchFamily="34" charset="-122"/>
                </a:rPr>
                <a:t>1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33"/>
            <p:cNvSpPr/>
            <p:nvPr/>
          </p:nvSpPr>
          <p:spPr>
            <a:xfrm>
              <a:off x="5923004" y="2953991"/>
              <a:ext cx="5883513" cy="1201889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如何解决</a:t>
              </a:r>
              <a:r>
                <a:rPr lang="zh-CN" altLang="en-US" sz="2800" b="1" kern="0" dirty="0">
                  <a:latin typeface="微软雅黑" pitchFamily="34" charset="-122"/>
                  <a:ea typeface="微软雅黑" pitchFamily="34" charset="-122"/>
                </a:rPr>
                <a:t>版本变更风险</a:t>
              </a:r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问题？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" name="矩形 333"/>
            <p:cNvSpPr/>
            <p:nvPr/>
          </p:nvSpPr>
          <p:spPr>
            <a:xfrm>
              <a:off x="4968732" y="2953991"/>
              <a:ext cx="954272" cy="1201889"/>
            </a:xfrm>
            <a:prstGeom prst="rect">
              <a:avLst/>
            </a:prstGeom>
            <a:solidFill>
              <a:schemeClr val="accent1">
                <a:lumMod val="75000"/>
                <a:alpha val="2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en-US" altLang="zh-CN" sz="3200" kern="0" dirty="0">
                  <a:latin typeface="微软雅黑" pitchFamily="34" charset="-122"/>
                  <a:ea typeface="微软雅黑" pitchFamily="34" charset="-122"/>
                </a:rPr>
                <a:t>2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矩形 333"/>
            <p:cNvSpPr/>
            <p:nvPr/>
          </p:nvSpPr>
          <p:spPr>
            <a:xfrm>
              <a:off x="5923004" y="4155880"/>
              <a:ext cx="5883513" cy="1193802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如何解决</a:t>
              </a:r>
              <a:r>
                <a:rPr lang="zh-CN" altLang="en-US" sz="2800" b="1" kern="0" dirty="0">
                  <a:latin typeface="微软雅黑" pitchFamily="34" charset="-122"/>
                  <a:ea typeface="微软雅黑" pitchFamily="34" charset="-122"/>
                </a:rPr>
                <a:t>可持续</a:t>
              </a:r>
              <a:r>
                <a:rPr lang="zh-CN" altLang="en-US" sz="2800" kern="0" dirty="0">
                  <a:latin typeface="微软雅黑" pitchFamily="34" charset="-122"/>
                  <a:ea typeface="微软雅黑" pitchFamily="34" charset="-122"/>
                </a:rPr>
                <a:t>问题？</a:t>
              </a:r>
              <a:endParaRPr lang="en-US" altLang="zh-CN" sz="28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" name="矩形 333"/>
            <p:cNvSpPr/>
            <p:nvPr/>
          </p:nvSpPr>
          <p:spPr>
            <a:xfrm>
              <a:off x="4968732" y="4155880"/>
              <a:ext cx="954272" cy="1193801"/>
            </a:xfrm>
            <a:prstGeom prst="rect">
              <a:avLst/>
            </a:prstGeom>
            <a:solidFill>
              <a:schemeClr val="accent1">
                <a:lumMod val="75000"/>
                <a:alpha val="20000"/>
              </a:schemeClr>
            </a:solidFill>
            <a:ln w="9525" cap="flat" cmpd="sng" algn="ctr">
              <a:solidFill>
                <a:srgbClr val="004C00"/>
              </a:solidFill>
              <a:prstDash val="dash"/>
              <a:miter lim="800000"/>
            </a:ln>
            <a:effectLst/>
          </p:spPr>
          <p:txBody>
            <a:bodyPr lIns="91440" tIns="45720" rIns="91440" bIns="45720" anchor="ctr"/>
            <a:lstStyle/>
            <a:p>
              <a:pPr algn="ctr"/>
              <a:r>
                <a:rPr lang="en-US" altLang="zh-CN" sz="3200" kern="0" dirty="0">
                  <a:latin typeface="微软雅黑" pitchFamily="34" charset="-122"/>
                  <a:ea typeface="微软雅黑" pitchFamily="34" charset="-122"/>
                </a:rPr>
                <a:t>3</a:t>
              </a:r>
              <a:endParaRPr lang="en-US" altLang="zh-CN" sz="3200" kern="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4948</Words>
  <Application>WPS 演示</Application>
  <PresentationFormat>宽屏</PresentationFormat>
  <Paragraphs>911</Paragraphs>
  <Slides>46</Slides>
  <Notes>40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47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anderszhou(周俊)</dc:creator>
  <cp:lastModifiedBy>heyli</cp:lastModifiedBy>
  <cp:revision>1896</cp:revision>
  <dcterms:created xsi:type="dcterms:W3CDTF">2014-09-11T03:11:00Z</dcterms:created>
  <dcterms:modified xsi:type="dcterms:W3CDTF">2017-06-26T12:35:11Z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2052-10.1.0.5740</vt:lpwstr>
  </property>
</Properties>
</file>

<file path=docProps/thumbnail.jpeg>
</file>